
<file path=[Content_Types].xml><?xml version="1.0" encoding="utf-8"?>
<Types xmlns="http://schemas.openxmlformats.org/package/2006/content-types">
  <Default Extension="bin" ContentType="application/vnd.openxmlformats-officedocument.oleObject"/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62" r:id="rId5"/>
    <p:sldId id="263" r:id="rId6"/>
    <p:sldId id="264" r:id="rId7"/>
    <p:sldId id="276" r:id="rId8"/>
    <p:sldId id="266" r:id="rId9"/>
    <p:sldId id="332" r:id="rId10"/>
    <p:sldId id="267" r:id="rId11"/>
    <p:sldId id="333" r:id="rId12"/>
    <p:sldId id="268" r:id="rId13"/>
    <p:sldId id="269" r:id="rId14"/>
    <p:sldId id="270" r:id="rId15"/>
    <p:sldId id="271" r:id="rId16"/>
    <p:sldId id="272" r:id="rId17"/>
    <p:sldId id="273" r:id="rId18"/>
    <p:sldId id="275" r:id="rId19"/>
    <p:sldId id="315" r:id="rId20"/>
    <p:sldId id="316" r:id="rId21"/>
    <p:sldId id="317" r:id="rId22"/>
    <p:sldId id="318" r:id="rId23"/>
    <p:sldId id="319" r:id="rId24"/>
    <p:sldId id="334" r:id="rId25"/>
    <p:sldId id="324" r:id="rId26"/>
    <p:sldId id="261" r:id="rId27"/>
    <p:sldId id="277" r:id="rId28"/>
    <p:sldId id="327" r:id="rId29"/>
    <p:sldId id="320" r:id="rId30"/>
    <p:sldId id="321" r:id="rId31"/>
    <p:sldId id="322" r:id="rId32"/>
    <p:sldId id="323" r:id="rId33"/>
    <p:sldId id="337" r:id="rId34"/>
    <p:sldId id="279" r:id="rId35"/>
    <p:sldId id="291" r:id="rId36"/>
    <p:sldId id="304" r:id="rId37"/>
    <p:sldId id="305" r:id="rId38"/>
    <p:sldId id="308" r:id="rId39"/>
    <p:sldId id="325" r:id="rId40"/>
    <p:sldId id="284" r:id="rId41"/>
    <p:sldId id="285" r:id="rId42"/>
    <p:sldId id="287" r:id="rId43"/>
    <p:sldId id="293" r:id="rId44"/>
    <p:sldId id="296" r:id="rId45"/>
    <p:sldId id="298" r:id="rId46"/>
    <p:sldId id="311" r:id="rId47"/>
    <p:sldId id="314" r:id="rId48"/>
    <p:sldId id="326" r:id="rId49"/>
    <p:sldId id="312" r:id="rId50"/>
    <p:sldId id="341" r:id="rId51"/>
    <p:sldId id="336" r:id="rId52"/>
    <p:sldId id="313" r:id="rId53"/>
    <p:sldId id="288" r:id="rId54"/>
    <p:sldId id="295" r:id="rId55"/>
    <p:sldId id="342" r:id="rId56"/>
    <p:sldId id="303" r:id="rId57"/>
    <p:sldId id="310" r:id="rId58"/>
    <p:sldId id="300" r:id="rId59"/>
    <p:sldId id="331" r:id="rId60"/>
    <p:sldId id="309" r:id="rId61"/>
    <p:sldId id="329" r:id="rId62"/>
    <p:sldId id="330" r:id="rId63"/>
    <p:sldId id="328" r:id="rId64"/>
    <p:sldId id="294" r:id="rId65"/>
    <p:sldId id="301" r:id="rId66"/>
    <p:sldId id="306" r:id="rId67"/>
    <p:sldId id="283" r:id="rId68"/>
    <p:sldId id="340" r:id="rId69"/>
    <p:sldId id="335" r:id="rId70"/>
    <p:sldId id="299" r:id="rId71"/>
    <p:sldId id="302" r:id="rId72"/>
    <p:sldId id="348" r:id="rId73"/>
    <p:sldId id="343" r:id="rId74"/>
    <p:sldId id="289" r:id="rId75"/>
    <p:sldId id="345" r:id="rId76"/>
    <p:sldId id="347" r:id="rId77"/>
    <p:sldId id="292" r:id="rId78"/>
    <p:sldId id="297" r:id="rId79"/>
    <p:sldId id="339" r:id="rId80"/>
    <p:sldId id="346" r:id="rId81"/>
    <p:sldId id="344" r:id="rId82"/>
    <p:sldId id="349" r:id="rId83"/>
    <p:sldId id="338" r:id="rId84"/>
    <p:sldId id="259" r:id="rId85"/>
    <p:sldId id="260" r:id="rId86"/>
  </p:sldIdLst>
  <p:sldSz cx="9144000" cy="6858000" type="screen4x3"/>
  <p:notesSz cx="6858000" cy="9144000"/>
  <p:defaultTextStyle>
    <a:defPPr>
      <a:defRPr lang="pl-P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>
        <p:scale>
          <a:sx n="76" d="100"/>
          <a:sy n="76" d="100"/>
        </p:scale>
        <p:origin x="-1194" y="6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6" Type="http://schemas.openxmlformats.org/officeDocument/2006/relationships/slide" Target="slides/slide75.xml"/><Relationship Id="rId84" Type="http://schemas.openxmlformats.org/officeDocument/2006/relationships/slide" Target="slides/slide83.xml"/><Relationship Id="rId89" Type="http://schemas.openxmlformats.org/officeDocument/2006/relationships/theme" Target="theme/theme1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87" Type="http://schemas.openxmlformats.org/officeDocument/2006/relationships/presProps" Target="presProps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90" Type="http://schemas.openxmlformats.org/officeDocument/2006/relationships/tableStyles" Target="tableStyles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37.emf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Podtytuł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l-PL" smtClean="0"/>
              <a:t>Kliknij, aby edytować styl wzorca podtytułu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2EA183-F864-4BD9-A5CF-AB316E8F9A24}" type="datetimeFigureOut">
              <a:rPr lang="pl-PL" smtClean="0"/>
              <a:pPr/>
              <a:t>2016-09-26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55ED6B-84CB-4EFC-BBBE-3E66994A267C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2EA183-F864-4BD9-A5CF-AB316E8F9A24}" type="datetimeFigureOut">
              <a:rPr lang="pl-PL" smtClean="0"/>
              <a:pPr/>
              <a:t>2016-09-26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55ED6B-84CB-4EFC-BBBE-3E66994A267C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pionowy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2EA183-F864-4BD9-A5CF-AB316E8F9A24}" type="datetimeFigureOut">
              <a:rPr lang="pl-PL" smtClean="0"/>
              <a:pPr/>
              <a:t>2016-09-26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55ED6B-84CB-4EFC-BBBE-3E66994A267C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2EA183-F864-4BD9-A5CF-AB316E8F9A24}" type="datetimeFigureOut">
              <a:rPr lang="pl-PL" smtClean="0"/>
              <a:pPr/>
              <a:t>2016-09-26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55ED6B-84CB-4EFC-BBBE-3E66994A267C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2EA183-F864-4BD9-A5CF-AB316E8F9A24}" type="datetimeFigureOut">
              <a:rPr lang="pl-PL" smtClean="0"/>
              <a:pPr/>
              <a:t>2016-09-26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55ED6B-84CB-4EFC-BBBE-3E66994A267C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2EA183-F864-4BD9-A5CF-AB316E8F9A24}" type="datetimeFigureOut">
              <a:rPr lang="pl-PL" smtClean="0"/>
              <a:pPr/>
              <a:t>2016-09-26</a:t>
            </a:fld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55ED6B-84CB-4EFC-BBBE-3E66994A267C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5" name="Symbol zastępczy tekstu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6" name="Symbol zastępczy zawartości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7" name="Symbol zastępczy daty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2EA183-F864-4BD9-A5CF-AB316E8F9A24}" type="datetimeFigureOut">
              <a:rPr lang="pl-PL" smtClean="0"/>
              <a:pPr/>
              <a:t>2016-09-26</a:t>
            </a:fld>
            <a:endParaRPr lang="pl-PL"/>
          </a:p>
        </p:txBody>
      </p:sp>
      <p:sp>
        <p:nvSpPr>
          <p:cNvPr id="8" name="Symbol zastępczy stopki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9" name="Symbol zastępczy numeru slajd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55ED6B-84CB-4EFC-BBBE-3E66994A267C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daty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2EA183-F864-4BD9-A5CF-AB316E8F9A24}" type="datetimeFigureOut">
              <a:rPr lang="pl-PL" smtClean="0"/>
              <a:pPr/>
              <a:t>2016-09-26</a:t>
            </a:fld>
            <a:endParaRPr lang="pl-PL"/>
          </a:p>
        </p:txBody>
      </p:sp>
      <p:sp>
        <p:nvSpPr>
          <p:cNvPr id="4" name="Symbol zastępczy stopki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5" name="Symbol zastępczy numeru slajd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55ED6B-84CB-4EFC-BBBE-3E66994A267C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daty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2EA183-F864-4BD9-A5CF-AB316E8F9A24}" type="datetimeFigureOut">
              <a:rPr lang="pl-PL" smtClean="0"/>
              <a:pPr/>
              <a:t>2016-09-26</a:t>
            </a:fld>
            <a:endParaRPr lang="pl-PL"/>
          </a:p>
        </p:txBody>
      </p:sp>
      <p:sp>
        <p:nvSpPr>
          <p:cNvPr id="3" name="Symbol zastępczy stopki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55ED6B-84CB-4EFC-BBBE-3E66994A267C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2EA183-F864-4BD9-A5CF-AB316E8F9A24}" type="datetimeFigureOut">
              <a:rPr lang="pl-PL" smtClean="0"/>
              <a:pPr/>
              <a:t>2016-09-26</a:t>
            </a:fld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55ED6B-84CB-4EFC-BBBE-3E66994A267C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obrazu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l-PL"/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2EA183-F864-4BD9-A5CF-AB316E8F9A24}" type="datetimeFigureOut">
              <a:rPr lang="pl-PL" smtClean="0"/>
              <a:pPr/>
              <a:t>2016-09-26</a:t>
            </a:fld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55ED6B-84CB-4EFC-BBBE-3E66994A267C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5E9EFF"/>
            </a:gs>
            <a:gs pos="39999">
              <a:srgbClr val="85C2FF"/>
            </a:gs>
            <a:gs pos="70000">
              <a:srgbClr val="C4D6EB"/>
            </a:gs>
            <a:gs pos="100000">
              <a:srgbClr val="FFEBFA"/>
            </a:gs>
          </a:gsLst>
          <a:lin ang="54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tytułu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52EA183-F864-4BD9-A5CF-AB316E8F9A24}" type="datetimeFigureOut">
              <a:rPr lang="pl-PL" smtClean="0"/>
              <a:pPr/>
              <a:t>2016-09-26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655ED6B-84CB-4EFC-BBBE-3E66994A267C}" type="slidenum">
              <a:rPr lang="pl-PL" smtClean="0"/>
              <a:pPr/>
              <a:t>‹#›</a:t>
            </a:fld>
            <a:endParaRPr lang="pl-PL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l-P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0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2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4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7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9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6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Relationship Id="rId5" Type="http://schemas.openxmlformats.org/officeDocument/2006/relationships/image" Target="../media/image37.emf"/><Relationship Id="rId4" Type="http://schemas.openxmlformats.org/officeDocument/2006/relationships/oleObject" Target="../embeddings/oleObject1.bin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jpe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4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jpeg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9.jpeg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1.jpe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4.jpeg"/><Relationship Id="rId4" Type="http://schemas.openxmlformats.org/officeDocument/2006/relationships/image" Target="../media/image53.jpeg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.jpeg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7.jpeg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.jpeg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2.jpeg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.jpeg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4.jpeg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6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ole tekstowe 3"/>
          <p:cNvSpPr txBox="1"/>
          <p:nvPr/>
        </p:nvSpPr>
        <p:spPr>
          <a:xfrm>
            <a:off x="1511660" y="764704"/>
            <a:ext cx="6120680" cy="3826371"/>
          </a:xfrm>
          <a:prstGeom prst="flowChartPunchedTape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13500000" scaled="1"/>
            <a:tileRect/>
          </a:gradFill>
        </p:spPr>
        <p:txBody>
          <a:bodyPr wrap="square" rtlCol="0">
            <a:spAutoFit/>
          </a:bodyPr>
          <a:lstStyle/>
          <a:p>
            <a:pPr algn="ctr"/>
            <a:r>
              <a:rPr lang="pl-PL" sz="4800" b="1" dirty="0">
                <a:latin typeface="Comic Sans MS" pitchFamily="66" charset="0"/>
              </a:rPr>
              <a:t>KRONIKA ROKU SZKOLNEGO 2015/2016</a:t>
            </a:r>
          </a:p>
        </p:txBody>
      </p:sp>
      <p:pic>
        <p:nvPicPr>
          <p:cNvPr id="5" name="Obraz 4" descr="img005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4657725"/>
            <a:ext cx="2276475" cy="2200275"/>
          </a:xfrm>
          <a:prstGeom prst="rect">
            <a:avLst/>
          </a:prstGeom>
        </p:spPr>
      </p:pic>
      <p:pic>
        <p:nvPicPr>
          <p:cNvPr id="6" name="Obraz 5" descr="img007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907913" y="4658400"/>
            <a:ext cx="2236087" cy="2199600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3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2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000"/>
                            </p:stCondLst>
                            <p:childTnLst>
                              <p:par>
                                <p:cTn id="16" presetID="2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uiExpand="1" build="allAtOnce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ole tekstowe 1"/>
          <p:cNvSpPr txBox="1"/>
          <p:nvPr/>
        </p:nvSpPr>
        <p:spPr>
          <a:xfrm>
            <a:off x="539552" y="836712"/>
            <a:ext cx="6336704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4400" b="1" dirty="0" smtClean="0">
                <a:latin typeface="Comic Sans MS" pitchFamily="66" charset="0"/>
              </a:rPr>
              <a:t>Wielokulturowy Dzień Życzliwości</a:t>
            </a:r>
            <a:endParaRPr lang="pl-PL" sz="4400" b="1" dirty="0">
              <a:latin typeface="Comic Sans MS" pitchFamily="66" charset="0"/>
            </a:endParaRPr>
          </a:p>
        </p:txBody>
      </p:sp>
      <p:pic>
        <p:nvPicPr>
          <p:cNvPr id="3" name="Obraz 2" descr="img007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7596336" y="0"/>
            <a:ext cx="1547664" cy="1522410"/>
          </a:xfrm>
          <a:prstGeom prst="rect">
            <a:avLst/>
          </a:prstGeom>
        </p:spPr>
      </p:pic>
      <p:pic>
        <p:nvPicPr>
          <p:cNvPr id="4" name="Obraz 3" descr="connect_photo (2)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583668" y="2564904"/>
            <a:ext cx="5976664" cy="397471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spd="slow">
    <p:pull dir="l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withEffect">
                                  <p:stCondLst>
                                    <p:cond delay="200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ole tekstowe 1"/>
          <p:cNvSpPr txBox="1"/>
          <p:nvPr/>
        </p:nvSpPr>
        <p:spPr>
          <a:xfrm>
            <a:off x="564404" y="841643"/>
            <a:ext cx="6336704" cy="18774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4400" b="1" dirty="0" smtClean="0">
                <a:latin typeface="Comic Sans MS" pitchFamily="66" charset="0"/>
              </a:rPr>
              <a:t>Parada bohaterów literackich </a:t>
            </a:r>
          </a:p>
          <a:p>
            <a:r>
              <a:rPr lang="pl-PL" sz="2800" dirty="0" smtClean="0"/>
              <a:t>zakończyła </a:t>
            </a:r>
            <a:r>
              <a:rPr lang="pl-PL" sz="2800" dirty="0"/>
              <a:t>XIII akcję „Cały Wrocław czyta</a:t>
            </a:r>
            <a:r>
              <a:rPr lang="pl-PL" sz="2800" dirty="0" smtClean="0"/>
              <a:t>”.</a:t>
            </a:r>
            <a:endParaRPr lang="pl-PL" sz="2800" b="1" dirty="0">
              <a:latin typeface="Comic Sans MS" pitchFamily="66" charset="0"/>
            </a:endParaRPr>
          </a:p>
        </p:txBody>
      </p:sp>
      <p:pic>
        <p:nvPicPr>
          <p:cNvPr id="3" name="Obraz 2" descr="img007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7596336" y="0"/>
            <a:ext cx="1547664" cy="1522410"/>
          </a:xfrm>
          <a:prstGeom prst="rect">
            <a:avLst/>
          </a:prstGeom>
        </p:spPr>
      </p:pic>
      <p:pic>
        <p:nvPicPr>
          <p:cNvPr id="2050" name="Picture 2" descr="C:\Users\wice\Pictures\parada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14661" y="2719080"/>
            <a:ext cx="6955507" cy="36954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55558779"/>
      </p:ext>
    </p:extLst>
  </p:cSld>
  <p:clrMapOvr>
    <a:masterClrMapping/>
  </p:clrMapOvr>
  <p:transition spd="slow">
    <p:pull dir="lu"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ole tekstowe 1"/>
          <p:cNvSpPr txBox="1"/>
          <p:nvPr/>
        </p:nvSpPr>
        <p:spPr>
          <a:xfrm>
            <a:off x="539552" y="836712"/>
            <a:ext cx="6336704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4400" b="1" dirty="0" err="1" smtClean="0">
                <a:latin typeface="Comic Sans MS" pitchFamily="66" charset="0"/>
              </a:rPr>
              <a:t>Szóstakiada</a:t>
            </a:r>
            <a:r>
              <a:rPr lang="pl-PL" sz="4400" b="1" dirty="0" smtClean="0">
                <a:latin typeface="Comic Sans MS" pitchFamily="66" charset="0"/>
              </a:rPr>
              <a:t> z prewencją</a:t>
            </a:r>
            <a:endParaRPr lang="pl-PL" sz="4400" b="1" dirty="0">
              <a:latin typeface="Comic Sans MS" pitchFamily="66" charset="0"/>
            </a:endParaRPr>
          </a:p>
        </p:txBody>
      </p:sp>
      <p:pic>
        <p:nvPicPr>
          <p:cNvPr id="3" name="Obraz 2" descr="img007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7596336" y="0"/>
            <a:ext cx="1547664" cy="1522410"/>
          </a:xfrm>
          <a:prstGeom prst="rect">
            <a:avLst/>
          </a:prstGeom>
        </p:spPr>
      </p:pic>
      <p:pic>
        <p:nvPicPr>
          <p:cNvPr id="4" name="Obraz 3" descr="connect_photo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923928" y="1916832"/>
            <a:ext cx="4968552" cy="330428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Obraz 4" descr="connect_photo (1)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39552" y="3140968"/>
            <a:ext cx="3095055" cy="296008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spd="slow">
    <p:pull dir="l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withEffect">
                                  <p:stCondLst>
                                    <p:cond delay="200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1" presetClass="entr" presetSubtype="0" fill="hold" nodeType="withEffect">
                                  <p:stCondLst>
                                    <p:cond delay="200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ole tekstowe 1"/>
          <p:cNvSpPr txBox="1"/>
          <p:nvPr/>
        </p:nvSpPr>
        <p:spPr>
          <a:xfrm>
            <a:off x="539552" y="836712"/>
            <a:ext cx="6336704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4400" b="1" dirty="0" smtClean="0">
                <a:latin typeface="Comic Sans MS" pitchFamily="66" charset="0"/>
              </a:rPr>
              <a:t>Kiermasz bożonarodzeniowy </a:t>
            </a:r>
          </a:p>
          <a:p>
            <a:r>
              <a:rPr lang="pl-PL" sz="4400" b="1" dirty="0" smtClean="0">
                <a:latin typeface="Comic Sans MS" pitchFamily="66" charset="0"/>
              </a:rPr>
              <a:t>i wielkanocny</a:t>
            </a:r>
            <a:endParaRPr lang="pl-PL" sz="4400" b="1" dirty="0">
              <a:latin typeface="Comic Sans MS" pitchFamily="66" charset="0"/>
            </a:endParaRPr>
          </a:p>
        </p:txBody>
      </p:sp>
      <p:pic>
        <p:nvPicPr>
          <p:cNvPr id="3" name="Obraz 2" descr="img007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7596336" y="0"/>
            <a:ext cx="1547664" cy="1522410"/>
          </a:xfrm>
          <a:prstGeom prst="rect">
            <a:avLst/>
          </a:prstGeom>
        </p:spPr>
      </p:pic>
      <p:pic>
        <p:nvPicPr>
          <p:cNvPr id="4" name="Obraz 3" descr="connect_photo (3)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 rot="697289">
            <a:off x="4484149" y="2899854"/>
            <a:ext cx="4374248" cy="328068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Obraz 4" descr="connect_photo (2)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51520" y="3212976"/>
            <a:ext cx="3816424" cy="286231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spd="slow">
    <p:pull dir="l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withEffect">
                                  <p:stCondLst>
                                    <p:cond delay="200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1" presetClass="entr" presetSubtype="0" fill="hold" nodeType="withEffect">
                                  <p:stCondLst>
                                    <p:cond delay="200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ole tekstowe 1"/>
          <p:cNvSpPr txBox="1"/>
          <p:nvPr/>
        </p:nvSpPr>
        <p:spPr>
          <a:xfrm>
            <a:off x="539552" y="836712"/>
            <a:ext cx="633670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4400" b="1" dirty="0" smtClean="0">
                <a:latin typeface="Comic Sans MS" pitchFamily="66" charset="0"/>
              </a:rPr>
              <a:t>Gala Talentów</a:t>
            </a:r>
            <a:endParaRPr lang="pl-PL" sz="4400" b="1" dirty="0">
              <a:latin typeface="Comic Sans MS" pitchFamily="66" charset="0"/>
            </a:endParaRPr>
          </a:p>
        </p:txBody>
      </p:sp>
      <p:pic>
        <p:nvPicPr>
          <p:cNvPr id="3" name="Obraz 2" descr="img007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7596336" y="0"/>
            <a:ext cx="1547664" cy="1522410"/>
          </a:xfrm>
          <a:prstGeom prst="rect">
            <a:avLst/>
          </a:prstGeom>
        </p:spPr>
      </p:pic>
      <p:pic>
        <p:nvPicPr>
          <p:cNvPr id="4" name="Obraz 3" descr="connect_photo (1)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 rot="20976198">
            <a:off x="195174" y="1877525"/>
            <a:ext cx="4587365" cy="258039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Obraz 4" descr="connect_photo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 rot="490982">
            <a:off x="3529980" y="3352959"/>
            <a:ext cx="5212071" cy="293179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spd="slow">
    <p:pull dir="l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withEffect">
                                  <p:stCondLst>
                                    <p:cond delay="200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1" presetClass="entr" presetSubtype="0" fill="hold" nodeType="withEffect">
                                  <p:stCondLst>
                                    <p:cond delay="200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ole tekstowe 1"/>
          <p:cNvSpPr txBox="1"/>
          <p:nvPr/>
        </p:nvSpPr>
        <p:spPr>
          <a:xfrm>
            <a:off x="539552" y="836712"/>
            <a:ext cx="6552728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4400" b="1" dirty="0" smtClean="0">
                <a:latin typeface="Comic Sans MS" pitchFamily="66" charset="0"/>
              </a:rPr>
              <a:t>Świetlicowy konkurs „Kapelusz Pani Wiosny”</a:t>
            </a:r>
            <a:endParaRPr lang="pl-PL" sz="4400" b="1" dirty="0">
              <a:latin typeface="Comic Sans MS" pitchFamily="66" charset="0"/>
            </a:endParaRPr>
          </a:p>
        </p:txBody>
      </p:sp>
      <p:pic>
        <p:nvPicPr>
          <p:cNvPr id="3" name="Obraz 2" descr="img007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7596336" y="0"/>
            <a:ext cx="1547664" cy="1522410"/>
          </a:xfrm>
          <a:prstGeom prst="rect">
            <a:avLst/>
          </a:prstGeom>
        </p:spPr>
      </p:pic>
      <p:pic>
        <p:nvPicPr>
          <p:cNvPr id="4" name="Obraz 3" descr="connect_photo (2)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601924" y="2402886"/>
            <a:ext cx="5940152" cy="445511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spd="slow">
    <p:pull dir="l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withEffect">
                                  <p:stCondLst>
                                    <p:cond delay="200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ole tekstowe 1"/>
          <p:cNvSpPr txBox="1"/>
          <p:nvPr/>
        </p:nvSpPr>
        <p:spPr>
          <a:xfrm>
            <a:off x="539552" y="836712"/>
            <a:ext cx="6552728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4400" b="1" dirty="0" smtClean="0">
                <a:latin typeface="Comic Sans MS" pitchFamily="66" charset="0"/>
              </a:rPr>
              <a:t>Konkurs Piosenki Turystycznej</a:t>
            </a:r>
            <a:endParaRPr lang="pl-PL" sz="4400" b="1" dirty="0">
              <a:latin typeface="Comic Sans MS" pitchFamily="66" charset="0"/>
            </a:endParaRPr>
          </a:p>
        </p:txBody>
      </p:sp>
      <p:pic>
        <p:nvPicPr>
          <p:cNvPr id="3" name="Obraz 2" descr="img007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7596336" y="0"/>
            <a:ext cx="1547664" cy="1522410"/>
          </a:xfrm>
          <a:prstGeom prst="rect">
            <a:avLst/>
          </a:prstGeom>
        </p:spPr>
      </p:pic>
      <p:pic>
        <p:nvPicPr>
          <p:cNvPr id="4" name="Obraz 3" descr="20160607_100015(1)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95536" y="3140968"/>
            <a:ext cx="3912435" cy="293432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Obraz 4" descr="20160607_095907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343467" y="1988840"/>
            <a:ext cx="4800533" cy="36004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spd="slow">
    <p:pull dir="l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withEffect">
                                  <p:stCondLst>
                                    <p:cond delay="200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1" presetClass="entr" presetSubtype="0" fill="hold" nodeType="withEffect">
                                  <p:stCondLst>
                                    <p:cond delay="200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ole tekstowe 1"/>
          <p:cNvSpPr txBox="1"/>
          <p:nvPr/>
        </p:nvSpPr>
        <p:spPr>
          <a:xfrm>
            <a:off x="539552" y="836712"/>
            <a:ext cx="655272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4400" b="1" dirty="0" smtClean="0">
                <a:latin typeface="Comic Sans MS" pitchFamily="66" charset="0"/>
              </a:rPr>
              <a:t>Dzień Dziecka</a:t>
            </a:r>
            <a:endParaRPr lang="pl-PL" sz="4400" b="1" dirty="0">
              <a:latin typeface="Comic Sans MS" pitchFamily="66" charset="0"/>
            </a:endParaRPr>
          </a:p>
        </p:txBody>
      </p:sp>
      <p:pic>
        <p:nvPicPr>
          <p:cNvPr id="3" name="Obraz 2" descr="img007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7596336" y="0"/>
            <a:ext cx="1547664" cy="1522410"/>
          </a:xfrm>
          <a:prstGeom prst="rect">
            <a:avLst/>
          </a:prstGeom>
        </p:spPr>
      </p:pic>
      <p:pic>
        <p:nvPicPr>
          <p:cNvPr id="4" name="Obraz 3" descr="connect_photo (1)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79512" y="2564904"/>
            <a:ext cx="5256584" cy="350438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Obraz 4" descr="connect_photo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724128" y="1772816"/>
            <a:ext cx="3168352" cy="475252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spd="slow">
    <p:pull dir="l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withEffect">
                                  <p:stCondLst>
                                    <p:cond delay="200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1" presetClass="entr" presetSubtype="0" fill="hold" nodeType="withEffect">
                                  <p:stCondLst>
                                    <p:cond delay="200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ole tekstowe 1"/>
          <p:cNvSpPr txBox="1"/>
          <p:nvPr/>
        </p:nvSpPr>
        <p:spPr>
          <a:xfrm>
            <a:off x="539552" y="836712"/>
            <a:ext cx="6552728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4400" b="1" dirty="0" smtClean="0">
                <a:latin typeface="Comic Sans MS" pitchFamily="66" charset="0"/>
              </a:rPr>
              <a:t>Ustanawianie rekordu czytania w jednym momencie</a:t>
            </a:r>
            <a:endParaRPr lang="pl-PL" sz="4400" b="1" dirty="0">
              <a:latin typeface="Comic Sans MS" pitchFamily="66" charset="0"/>
            </a:endParaRPr>
          </a:p>
        </p:txBody>
      </p:sp>
      <p:pic>
        <p:nvPicPr>
          <p:cNvPr id="3" name="Obraz 2" descr="img007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7596336" y="0"/>
            <a:ext cx="1547664" cy="1522410"/>
          </a:xfrm>
          <a:prstGeom prst="rect">
            <a:avLst/>
          </a:prstGeom>
        </p:spPr>
      </p:pic>
      <p:pic>
        <p:nvPicPr>
          <p:cNvPr id="4" name="Obraz 3" descr="connect_photo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051720" y="3068960"/>
            <a:ext cx="5688632" cy="341317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spd="slow">
    <p:pull dir="l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withEffect">
                                  <p:stCondLst>
                                    <p:cond delay="200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ole tekstowe 1"/>
          <p:cNvSpPr txBox="1"/>
          <p:nvPr/>
        </p:nvSpPr>
        <p:spPr>
          <a:xfrm>
            <a:off x="539552" y="836712"/>
            <a:ext cx="6984776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4400" b="1" dirty="0" smtClean="0">
                <a:latin typeface="Comic Sans MS" pitchFamily="66" charset="0"/>
              </a:rPr>
              <a:t>Udział w happeningu „Kwiatowe bombardowanie”</a:t>
            </a:r>
            <a:endParaRPr lang="pl-PL" sz="4400" b="1" dirty="0">
              <a:latin typeface="Comic Sans MS" pitchFamily="66" charset="0"/>
            </a:endParaRPr>
          </a:p>
        </p:txBody>
      </p:sp>
      <p:pic>
        <p:nvPicPr>
          <p:cNvPr id="3" name="Obraz 2" descr="img007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7596336" y="0"/>
            <a:ext cx="1547664" cy="1522410"/>
          </a:xfrm>
          <a:prstGeom prst="rect">
            <a:avLst/>
          </a:prstGeom>
        </p:spPr>
      </p:pic>
      <p:pic>
        <p:nvPicPr>
          <p:cNvPr id="5" name="Obraz 4" descr="CCF20160615_00000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364088" y="2132856"/>
            <a:ext cx="3194308" cy="442695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spd="slow">
    <p:pull dir="l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withEffect">
                                  <p:stCondLst>
                                    <p:cond delay="200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ole tekstowe 2"/>
          <p:cNvSpPr txBox="1"/>
          <p:nvPr/>
        </p:nvSpPr>
        <p:spPr>
          <a:xfrm>
            <a:off x="1296000" y="908720"/>
            <a:ext cx="6552000" cy="1758613"/>
          </a:xfrm>
          <a:prstGeom prst="horizontalScroll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13500000" scaled="1"/>
            <a:tileRect/>
          </a:gradFill>
        </p:spPr>
        <p:txBody>
          <a:bodyPr wrap="square" rtlCol="0">
            <a:spAutoFit/>
          </a:bodyPr>
          <a:lstStyle/>
          <a:p>
            <a:pPr algn="ctr"/>
            <a:r>
              <a:rPr lang="pl-PL" sz="4000" b="1" dirty="0" smtClean="0">
                <a:latin typeface="Comic Sans MS" pitchFamily="66" charset="0"/>
              </a:rPr>
              <a:t>WYDARZENIA Z ŻYCIA SZKOŁY</a:t>
            </a:r>
            <a:endParaRPr lang="pl-PL" sz="4000" b="1" dirty="0">
              <a:latin typeface="Comic Sans MS" pitchFamily="66" charset="0"/>
            </a:endParaRPr>
          </a:p>
        </p:txBody>
      </p:sp>
      <p:sp>
        <p:nvSpPr>
          <p:cNvPr id="4" name="pole tekstowe 3"/>
          <p:cNvSpPr txBox="1"/>
          <p:nvPr/>
        </p:nvSpPr>
        <p:spPr>
          <a:xfrm>
            <a:off x="1296000" y="3573016"/>
            <a:ext cx="6552000" cy="1758613"/>
          </a:xfrm>
          <a:prstGeom prst="horizontalScroll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13500000" scaled="1"/>
            <a:tileRect/>
          </a:gradFill>
        </p:spPr>
        <p:txBody>
          <a:bodyPr wrap="square" rtlCol="0">
            <a:spAutoFit/>
          </a:bodyPr>
          <a:lstStyle/>
          <a:p>
            <a:pPr algn="ctr"/>
            <a:r>
              <a:rPr lang="pl-PL" sz="4000" b="1" dirty="0" smtClean="0">
                <a:latin typeface="Comic Sans MS" pitchFamily="66" charset="0"/>
              </a:rPr>
              <a:t>SUKCESY NASZYCH UCZNIÓW</a:t>
            </a:r>
            <a:r>
              <a:rPr lang="pl-PL" dirty="0" smtClean="0"/>
              <a:t>	</a:t>
            </a:r>
            <a:endParaRPr lang="pl-PL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ole tekstowe 1"/>
          <p:cNvSpPr txBox="1"/>
          <p:nvPr/>
        </p:nvSpPr>
        <p:spPr>
          <a:xfrm>
            <a:off x="539552" y="836712"/>
            <a:ext cx="4392488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4000" b="1" dirty="0" smtClean="0">
                <a:latin typeface="Comic Sans MS" pitchFamily="66" charset="0"/>
              </a:rPr>
              <a:t>Udział w IV Dolnośląskiej Kampanii Promocji Mleka pod hasłem „MLECZNE SMAKI”</a:t>
            </a:r>
            <a:endParaRPr lang="pl-PL" sz="4000" b="1" dirty="0">
              <a:latin typeface="Comic Sans MS" pitchFamily="66" charset="0"/>
            </a:endParaRPr>
          </a:p>
        </p:txBody>
      </p:sp>
      <p:pic>
        <p:nvPicPr>
          <p:cNvPr id="3" name="Obraz 2" descr="img007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7596336" y="0"/>
            <a:ext cx="1547664" cy="1522410"/>
          </a:xfrm>
          <a:prstGeom prst="rect">
            <a:avLst/>
          </a:prstGeom>
        </p:spPr>
      </p:pic>
      <p:pic>
        <p:nvPicPr>
          <p:cNvPr id="6" name="Obraz 5" descr="CCF20160617_00000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004048" y="1772816"/>
            <a:ext cx="3554348" cy="492592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spd="slow">
    <p:pull dir="l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withEffect">
                                  <p:stCondLst>
                                    <p:cond delay="200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ole tekstowe 1"/>
          <p:cNvSpPr txBox="1"/>
          <p:nvPr/>
        </p:nvSpPr>
        <p:spPr>
          <a:xfrm>
            <a:off x="539552" y="836712"/>
            <a:ext cx="4392488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4000" b="1" dirty="0" smtClean="0">
                <a:latin typeface="Comic Sans MS" pitchFamily="66" charset="0"/>
              </a:rPr>
              <a:t>Udział w Festiwalu Kultury Ukraińskiej VIVA UKRAINA 2015</a:t>
            </a:r>
            <a:endParaRPr lang="pl-PL" sz="4000" b="1" dirty="0">
              <a:latin typeface="Comic Sans MS" pitchFamily="66" charset="0"/>
            </a:endParaRPr>
          </a:p>
        </p:txBody>
      </p:sp>
      <p:pic>
        <p:nvPicPr>
          <p:cNvPr id="3" name="Obraz 2" descr="img007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7596336" y="0"/>
            <a:ext cx="1547664" cy="1522410"/>
          </a:xfrm>
          <a:prstGeom prst="rect">
            <a:avLst/>
          </a:prstGeom>
        </p:spPr>
      </p:pic>
      <p:pic>
        <p:nvPicPr>
          <p:cNvPr id="5" name="Obraz 4" descr="CCF20160622_00004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932040" y="1628800"/>
            <a:ext cx="3600400" cy="498974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spd="slow">
    <p:pull dir="l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withEffect">
                                  <p:stCondLst>
                                    <p:cond delay="200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ole tekstowe 1"/>
          <p:cNvSpPr txBox="1"/>
          <p:nvPr/>
        </p:nvSpPr>
        <p:spPr>
          <a:xfrm>
            <a:off x="539552" y="836712"/>
            <a:ext cx="4392488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4000" b="1" dirty="0" smtClean="0">
                <a:latin typeface="Comic Sans MS" pitchFamily="66" charset="0"/>
              </a:rPr>
              <a:t>Organizacja zbiórki darów dla zwierząt ze schroniska</a:t>
            </a:r>
            <a:endParaRPr lang="pl-PL" sz="4000" b="1" dirty="0">
              <a:latin typeface="Comic Sans MS" pitchFamily="66" charset="0"/>
            </a:endParaRPr>
          </a:p>
        </p:txBody>
      </p:sp>
      <p:pic>
        <p:nvPicPr>
          <p:cNvPr id="3" name="Obraz 2" descr="img007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7596336" y="0"/>
            <a:ext cx="1547664" cy="1522410"/>
          </a:xfrm>
          <a:prstGeom prst="rect">
            <a:avLst/>
          </a:prstGeom>
        </p:spPr>
      </p:pic>
      <p:pic>
        <p:nvPicPr>
          <p:cNvPr id="6" name="Obraz 5" descr="CCF20160622_00005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788024" y="1556792"/>
            <a:ext cx="3669263" cy="508518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spd="slow">
    <p:pull dir="l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withEffect">
                                  <p:stCondLst>
                                    <p:cond delay="200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ole tekstowe 1"/>
          <p:cNvSpPr txBox="1"/>
          <p:nvPr/>
        </p:nvSpPr>
        <p:spPr>
          <a:xfrm>
            <a:off x="539552" y="908720"/>
            <a:ext cx="3888432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3600" b="1" dirty="0" smtClean="0">
                <a:latin typeface="Comic Sans MS" pitchFamily="66" charset="0"/>
              </a:rPr>
              <a:t>Zbiórka zniczy na kresowe cmentarze</a:t>
            </a:r>
            <a:endParaRPr lang="pl-PL" sz="3600" b="1" dirty="0">
              <a:latin typeface="Comic Sans MS" pitchFamily="66" charset="0"/>
            </a:endParaRPr>
          </a:p>
        </p:txBody>
      </p:sp>
      <p:pic>
        <p:nvPicPr>
          <p:cNvPr id="3" name="Obraz 2" descr="img007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7596336" y="0"/>
            <a:ext cx="1547664" cy="1522410"/>
          </a:xfrm>
          <a:prstGeom prst="rect">
            <a:avLst/>
          </a:prstGeom>
        </p:spPr>
      </p:pic>
      <p:sp>
        <p:nvSpPr>
          <p:cNvPr id="5" name="pole tekstowe 4"/>
          <p:cNvSpPr txBox="1"/>
          <p:nvPr/>
        </p:nvSpPr>
        <p:spPr>
          <a:xfrm>
            <a:off x="4391472" y="980728"/>
            <a:ext cx="4752528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3600" b="1" dirty="0" smtClean="0">
                <a:latin typeface="Comic Sans MS" pitchFamily="66" charset="0"/>
              </a:rPr>
              <a:t>Zbiórka świątecznych darów dla Polaków na Kresach</a:t>
            </a:r>
            <a:endParaRPr lang="pl-PL" sz="3600" b="1" dirty="0">
              <a:latin typeface="Comic Sans MS" pitchFamily="66" charset="0"/>
            </a:endParaRPr>
          </a:p>
        </p:txBody>
      </p:sp>
      <p:pic>
        <p:nvPicPr>
          <p:cNvPr id="7" name="Obraz 6" descr="CCF20160622_00006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043608" y="3212976"/>
            <a:ext cx="2449550" cy="33948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Obraz 7" descr="CCF20160622_00007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652120" y="3284984"/>
            <a:ext cx="2448272" cy="339302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spd="slow">
    <p:pull dir="l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withEffect">
                                  <p:stCondLst>
                                    <p:cond delay="200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1" presetClass="entr" presetSubtype="0" fill="hold" nodeType="withEffect">
                                  <p:stCondLst>
                                    <p:cond delay="200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ole tekstowe 1"/>
          <p:cNvSpPr txBox="1"/>
          <p:nvPr/>
        </p:nvSpPr>
        <p:spPr>
          <a:xfrm>
            <a:off x="564404" y="841643"/>
            <a:ext cx="5375748" cy="48320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800" b="1" dirty="0" smtClean="0">
                <a:latin typeface="Comic Sans MS" pitchFamily="66" charset="0"/>
              </a:rPr>
              <a:t>Stołówka ZSP7 otrzymała </a:t>
            </a:r>
            <a:r>
              <a:rPr lang="pl-PL" sz="2800" b="1" dirty="0" smtClean="0"/>
              <a:t>CERTYFIKAT </a:t>
            </a:r>
            <a:r>
              <a:rPr lang="pl-PL" sz="2800" b="1" dirty="0"/>
              <a:t>Zdrowego i Racjonalnego </a:t>
            </a:r>
            <a:r>
              <a:rPr lang="pl-PL" sz="2800" b="1" dirty="0" smtClean="0"/>
              <a:t>Żywienia</a:t>
            </a:r>
            <a:r>
              <a:rPr lang="pl-PL" sz="2800" b="1" dirty="0" smtClean="0">
                <a:latin typeface="Comic Sans MS" pitchFamily="66" charset="0"/>
              </a:rPr>
              <a:t> </a:t>
            </a:r>
            <a:r>
              <a:rPr lang="pl-PL" sz="2800" dirty="0" smtClean="0">
                <a:latin typeface="Centaur" panose="02030504050205020304" pitchFamily="18" charset="0"/>
                <a:ea typeface="Cambria Math" panose="02040503050406030204" pitchFamily="18" charset="0"/>
              </a:rPr>
              <a:t>przyznany przez Dyrektora Wydziału </a:t>
            </a:r>
            <a:r>
              <a:rPr lang="pl-PL" sz="2800" dirty="0">
                <a:latin typeface="Centaur" panose="02030504050205020304" pitchFamily="18" charset="0"/>
                <a:ea typeface="Cambria Math" panose="02040503050406030204" pitchFamily="18" charset="0"/>
              </a:rPr>
              <a:t>Zdrowia i Spraw Społecznych Urzędu Miejskiego Wrocławia </a:t>
            </a:r>
            <a:r>
              <a:rPr lang="pl-PL" sz="2800" dirty="0" smtClean="0">
                <a:latin typeface="Centaur" panose="02030504050205020304" pitchFamily="18" charset="0"/>
                <a:ea typeface="Cambria Math" panose="02040503050406030204" pitchFamily="18" charset="0"/>
              </a:rPr>
              <a:t>podczas </a:t>
            </a:r>
            <a:r>
              <a:rPr lang="pl-PL" sz="2800" dirty="0">
                <a:latin typeface="Centaur" panose="02030504050205020304" pitchFamily="18" charset="0"/>
                <a:ea typeface="Cambria Math" panose="02040503050406030204" pitchFamily="18" charset="0"/>
              </a:rPr>
              <a:t>IV </a:t>
            </a:r>
            <a:r>
              <a:rPr lang="pl-PL" sz="2800" dirty="0" smtClean="0">
                <a:latin typeface="Centaur" panose="02030504050205020304" pitchFamily="18" charset="0"/>
                <a:ea typeface="Cambria Math" panose="02040503050406030204" pitchFamily="18" charset="0"/>
              </a:rPr>
              <a:t>Konferencji Szkoleniowej </a:t>
            </a:r>
            <a:r>
              <a:rPr lang="pl-PL" sz="2800" dirty="0">
                <a:latin typeface="Centaur" panose="02030504050205020304" pitchFamily="18" charset="0"/>
                <a:ea typeface="Cambria Math" panose="02040503050406030204" pitchFamily="18" charset="0"/>
              </a:rPr>
              <a:t>programu " Szkoła w </a:t>
            </a:r>
            <a:r>
              <a:rPr lang="pl-PL" sz="2800" dirty="0" smtClean="0">
                <a:latin typeface="Centaur" panose="02030504050205020304" pitchFamily="18" charset="0"/>
                <a:ea typeface="Cambria Math" panose="02040503050406030204" pitchFamily="18" charset="0"/>
              </a:rPr>
              <a:t>Formie„ pod </a:t>
            </a:r>
            <a:r>
              <a:rPr lang="pl-PL" sz="2800" dirty="0">
                <a:latin typeface="Centaur" panose="02030504050205020304" pitchFamily="18" charset="0"/>
                <a:ea typeface="Cambria Math" panose="02040503050406030204" pitchFamily="18" charset="0"/>
              </a:rPr>
              <a:t>hasłem " Żywienie ma znaczenie".</a:t>
            </a:r>
          </a:p>
          <a:p>
            <a:endParaRPr lang="pl-PL" sz="2800" dirty="0"/>
          </a:p>
          <a:p>
            <a:endParaRPr lang="pl-PL" sz="2800" b="1" dirty="0">
              <a:latin typeface="Comic Sans MS" pitchFamily="66" charset="0"/>
            </a:endParaRPr>
          </a:p>
        </p:txBody>
      </p:sp>
      <p:pic>
        <p:nvPicPr>
          <p:cNvPr id="3" name="Obraz 2" descr="img007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7596336" y="0"/>
            <a:ext cx="1547664" cy="1522410"/>
          </a:xfrm>
          <a:prstGeom prst="rect">
            <a:avLst/>
          </a:prstGeom>
        </p:spPr>
      </p:pic>
      <p:graphicFrame>
        <p:nvGraphicFramePr>
          <p:cNvPr id="4" name="Obiek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974207036"/>
              </p:ext>
            </p:extLst>
          </p:nvPr>
        </p:nvGraphicFramePr>
        <p:xfrm>
          <a:off x="6147742" y="2204864"/>
          <a:ext cx="2897187" cy="4064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76" name="Acrobat Document" r:id="rId4" imgW="5629077" imgH="7896097" progId="AcroExch.Document.7">
                  <p:embed/>
                </p:oleObj>
              </mc:Choice>
              <mc:Fallback>
                <p:oleObj name="Acrobat Document" r:id="rId4" imgW="5629077" imgH="7896097" progId="AcroExch.Document.7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6147742" y="2204864"/>
                        <a:ext cx="2897187" cy="40640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821254862"/>
      </p:ext>
    </p:extLst>
  </p:cSld>
  <p:clrMapOvr>
    <a:masterClrMapping/>
  </p:clrMapOvr>
  <p:transition spd="slow">
    <p:pull dir="lu"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 descr="img007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7596336" y="0"/>
            <a:ext cx="1547664" cy="1522410"/>
          </a:xfrm>
          <a:prstGeom prst="rect">
            <a:avLst/>
          </a:prstGeom>
        </p:spPr>
      </p:pic>
      <p:pic>
        <p:nvPicPr>
          <p:cNvPr id="3" name="Obraz 2" descr="CCF20160622_00000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 rot="5400000">
            <a:off x="2097773" y="746036"/>
            <a:ext cx="4948455" cy="685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>
    <p:pull dir="l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ole tekstowe 1"/>
          <p:cNvSpPr txBox="1"/>
          <p:nvPr/>
        </p:nvSpPr>
        <p:spPr>
          <a:xfrm>
            <a:off x="1511661" y="2467898"/>
            <a:ext cx="6120679" cy="1922205"/>
          </a:xfrm>
          <a:prstGeom prst="horizontalScroll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13500000" scaled="1"/>
            <a:tileRect/>
          </a:gradFill>
        </p:spPr>
        <p:txBody>
          <a:bodyPr wrap="square" rtlCol="0">
            <a:spAutoFit/>
          </a:bodyPr>
          <a:lstStyle/>
          <a:p>
            <a:r>
              <a:rPr lang="pl-PL" sz="4400" b="1" dirty="0" smtClean="0">
                <a:latin typeface="Comic Sans MS" pitchFamily="66" charset="0"/>
              </a:rPr>
              <a:t>Osiągnięcia uczniów w konkursach</a:t>
            </a:r>
            <a:endParaRPr lang="pl-PL" sz="4400" b="1" dirty="0">
              <a:latin typeface="Comic Sans MS" pitchFamily="66" charset="0"/>
            </a:endParaRPr>
          </a:p>
        </p:txBody>
      </p:sp>
    </p:spTree>
  </p:cSld>
  <p:clrMapOvr>
    <a:masterClrMapping/>
  </p:clrMapOvr>
  <p:transition spd="slow">
    <p:dissolve/>
  </p:transition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 descr="img007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7596336" y="0"/>
            <a:ext cx="1547664" cy="1522410"/>
          </a:xfrm>
          <a:prstGeom prst="rect">
            <a:avLst/>
          </a:prstGeom>
        </p:spPr>
      </p:pic>
      <p:sp>
        <p:nvSpPr>
          <p:cNvPr id="3" name="pole tekstowe 2"/>
          <p:cNvSpPr txBox="1"/>
          <p:nvPr/>
        </p:nvSpPr>
        <p:spPr>
          <a:xfrm>
            <a:off x="971600" y="836712"/>
            <a:ext cx="5328592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4400" b="1" dirty="0" smtClean="0">
                <a:latin typeface="Comic Sans MS" pitchFamily="66" charset="0"/>
              </a:rPr>
              <a:t>Wielka Nagroda Wrocławia</a:t>
            </a:r>
            <a:endParaRPr lang="pl-PL" sz="4400" b="1" dirty="0">
              <a:latin typeface="Comic Sans MS" pitchFamily="66" charset="0"/>
            </a:endParaRPr>
          </a:p>
        </p:txBody>
      </p:sp>
      <p:sp>
        <p:nvSpPr>
          <p:cNvPr id="4" name="pole tekstowe 3"/>
          <p:cNvSpPr txBox="1"/>
          <p:nvPr/>
        </p:nvSpPr>
        <p:spPr>
          <a:xfrm>
            <a:off x="2087724" y="3501008"/>
            <a:ext cx="4968552" cy="1431429"/>
          </a:xfrm>
          <a:prstGeom prst="horizontalScroll">
            <a:avLst/>
          </a:prstGeom>
          <a:noFill/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pl-PL" sz="3200" dirty="0" smtClean="0">
                <a:solidFill>
                  <a:schemeClr val="dk1"/>
                </a:solidFill>
                <a:latin typeface="Comic Sans MS" pitchFamily="66" charset="0"/>
              </a:rPr>
              <a:t>IV miejsce w roku szkolnym 2014/2015</a:t>
            </a:r>
            <a:endParaRPr lang="pl-PL" sz="3200" dirty="0" smtClean="0">
              <a:latin typeface="Comic Sans MS" pitchFamily="66" charset="0"/>
            </a:endParaRPr>
          </a:p>
        </p:txBody>
      </p:sp>
    </p:spTree>
  </p:cSld>
  <p:clrMapOvr>
    <a:masterClrMapping/>
  </p:clrMapOvr>
  <p:transition spd="med">
    <p:pull dir="l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 descr="img007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7596336" y="0"/>
            <a:ext cx="1547664" cy="1522410"/>
          </a:xfrm>
          <a:prstGeom prst="rect">
            <a:avLst/>
          </a:prstGeom>
        </p:spPr>
      </p:pic>
      <p:sp>
        <p:nvSpPr>
          <p:cNvPr id="3" name="pole tekstowe 2"/>
          <p:cNvSpPr txBox="1"/>
          <p:nvPr/>
        </p:nvSpPr>
        <p:spPr>
          <a:xfrm>
            <a:off x="971600" y="836712"/>
            <a:ext cx="6552728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4400" b="1" dirty="0" err="1" smtClean="0">
                <a:latin typeface="Comic Sans MS" pitchFamily="66" charset="0"/>
              </a:rPr>
              <a:t>Szóstakiada</a:t>
            </a:r>
            <a:r>
              <a:rPr lang="pl-PL" sz="4400" b="1" dirty="0" smtClean="0">
                <a:latin typeface="Comic Sans MS" pitchFamily="66" charset="0"/>
              </a:rPr>
              <a:t> </a:t>
            </a:r>
          </a:p>
          <a:p>
            <a:r>
              <a:rPr lang="pl-PL" sz="4400" b="1" dirty="0" smtClean="0">
                <a:latin typeface="Comic Sans MS" pitchFamily="66" charset="0"/>
              </a:rPr>
              <a:t>z prewencją</a:t>
            </a:r>
            <a:endParaRPr lang="pl-PL" sz="4400" b="1" dirty="0">
              <a:latin typeface="Comic Sans MS" pitchFamily="66" charset="0"/>
            </a:endParaRPr>
          </a:p>
        </p:txBody>
      </p:sp>
      <p:sp>
        <p:nvSpPr>
          <p:cNvPr id="4" name="pole tekstowe 3"/>
          <p:cNvSpPr txBox="1"/>
          <p:nvPr/>
        </p:nvSpPr>
        <p:spPr>
          <a:xfrm>
            <a:off x="827584" y="3356992"/>
            <a:ext cx="2232248" cy="777061"/>
          </a:xfrm>
          <a:prstGeom prst="horizontalScroll">
            <a:avLst/>
          </a:prstGeom>
          <a:noFill/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pl-PL" sz="3200" i="1" dirty="0" smtClean="0">
                <a:solidFill>
                  <a:schemeClr val="dk1"/>
                </a:solidFill>
                <a:latin typeface="Comic Sans MS" pitchFamily="66" charset="0"/>
              </a:rPr>
              <a:t>I miejsce</a:t>
            </a:r>
            <a:endParaRPr lang="pl-PL" sz="3200" i="1" dirty="0" smtClean="0">
              <a:latin typeface="Comic Sans MS" pitchFamily="66" charset="0"/>
            </a:endParaRPr>
          </a:p>
        </p:txBody>
      </p:sp>
      <p:pic>
        <p:nvPicPr>
          <p:cNvPr id="5" name="Obraz 4" descr="connect_photo (1)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851920" y="3068960"/>
            <a:ext cx="4680520" cy="344700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spd="med">
    <p:pull dir="l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5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 descr="img007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7596336" y="0"/>
            <a:ext cx="1547664" cy="1522410"/>
          </a:xfrm>
          <a:prstGeom prst="rect">
            <a:avLst/>
          </a:prstGeom>
        </p:spPr>
      </p:pic>
      <p:sp>
        <p:nvSpPr>
          <p:cNvPr id="3" name="pole tekstowe 2"/>
          <p:cNvSpPr txBox="1"/>
          <p:nvPr/>
        </p:nvSpPr>
        <p:spPr>
          <a:xfrm>
            <a:off x="683568" y="836712"/>
            <a:ext cx="7056784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4400" b="1" dirty="0" smtClean="0">
                <a:latin typeface="Comic Sans MS" pitchFamily="66" charset="0"/>
              </a:rPr>
              <a:t>XII Międzyszkolny Konkurs „Bezpieczeństwo na drodze”</a:t>
            </a:r>
            <a:endParaRPr lang="pl-PL" sz="4400" b="1" dirty="0">
              <a:latin typeface="Comic Sans MS" pitchFamily="66" charset="0"/>
            </a:endParaRPr>
          </a:p>
        </p:txBody>
      </p:sp>
      <p:sp>
        <p:nvSpPr>
          <p:cNvPr id="4" name="pole tekstowe 3"/>
          <p:cNvSpPr txBox="1"/>
          <p:nvPr/>
        </p:nvSpPr>
        <p:spPr>
          <a:xfrm>
            <a:off x="971600" y="3717032"/>
            <a:ext cx="2628292" cy="777061"/>
          </a:xfrm>
          <a:prstGeom prst="horizontalScroll">
            <a:avLst/>
          </a:prstGeom>
          <a:noFill/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pl-PL" sz="3200" i="1" dirty="0" smtClean="0">
                <a:solidFill>
                  <a:schemeClr val="dk1"/>
                </a:solidFill>
                <a:latin typeface="Comic Sans MS" pitchFamily="66" charset="0"/>
              </a:rPr>
              <a:t>III miejsce</a:t>
            </a:r>
            <a:endParaRPr lang="pl-PL" sz="3200" i="1" dirty="0" smtClean="0">
              <a:latin typeface="Comic Sans MS" pitchFamily="66" charset="0"/>
            </a:endParaRPr>
          </a:p>
        </p:txBody>
      </p:sp>
      <p:pic>
        <p:nvPicPr>
          <p:cNvPr id="5" name="Obraz 4" descr="CCF20160622_00001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860032" y="2564904"/>
            <a:ext cx="2909651" cy="403244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spd="med">
    <p:pull dir="l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5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ole tekstowe 1"/>
          <p:cNvSpPr txBox="1"/>
          <p:nvPr/>
        </p:nvSpPr>
        <p:spPr>
          <a:xfrm>
            <a:off x="539552" y="836712"/>
            <a:ext cx="6336704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4400" b="1" dirty="0" smtClean="0">
                <a:latin typeface="Comic Sans MS" pitchFamily="66" charset="0"/>
              </a:rPr>
              <a:t>Nowy wizerunek szkoły</a:t>
            </a:r>
            <a:endParaRPr lang="pl-PL" sz="4400" b="1" dirty="0">
              <a:latin typeface="Comic Sans MS" pitchFamily="66" charset="0"/>
            </a:endParaRPr>
          </a:p>
        </p:txBody>
      </p:sp>
      <p:pic>
        <p:nvPicPr>
          <p:cNvPr id="3" name="Obraz 2" descr="img007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7596336" y="0"/>
            <a:ext cx="1547664" cy="1522410"/>
          </a:xfrm>
          <a:prstGeom prst="rect">
            <a:avLst/>
          </a:prstGeom>
        </p:spPr>
      </p:pic>
      <p:pic>
        <p:nvPicPr>
          <p:cNvPr id="4" name="Obraz 3" descr="connect_photo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51520" y="3068960"/>
            <a:ext cx="4128459" cy="309634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Obraz 4" descr="connect_photo (1)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788024" y="2132856"/>
            <a:ext cx="3864429" cy="289832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spd="slow">
    <p:pull dir="l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afterEffect">
                                  <p:stCondLst>
                                    <p:cond delay="200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1" presetClass="entr" presetSubtype="0" fill="hold" nodeType="withEffect">
                                  <p:stCondLst>
                                    <p:cond delay="200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 descr="img007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7596336" y="0"/>
            <a:ext cx="1547664" cy="1522410"/>
          </a:xfrm>
          <a:prstGeom prst="rect">
            <a:avLst/>
          </a:prstGeom>
        </p:spPr>
      </p:pic>
      <p:sp>
        <p:nvSpPr>
          <p:cNvPr id="3" name="pole tekstowe 2"/>
          <p:cNvSpPr txBox="1"/>
          <p:nvPr/>
        </p:nvSpPr>
        <p:spPr>
          <a:xfrm>
            <a:off x="971600" y="836712"/>
            <a:ext cx="6048672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4400" b="1" dirty="0" smtClean="0">
                <a:latin typeface="Comic Sans MS" pitchFamily="66" charset="0"/>
              </a:rPr>
              <a:t>XIII Międzyszkolny Turniej Wiedzy Ekologicznej</a:t>
            </a:r>
            <a:endParaRPr lang="pl-PL" sz="4400" b="1" dirty="0">
              <a:latin typeface="Comic Sans MS" pitchFamily="66" charset="0"/>
            </a:endParaRPr>
          </a:p>
        </p:txBody>
      </p:sp>
      <p:sp>
        <p:nvSpPr>
          <p:cNvPr id="4" name="pole tekstowe 3"/>
          <p:cNvSpPr txBox="1"/>
          <p:nvPr/>
        </p:nvSpPr>
        <p:spPr>
          <a:xfrm>
            <a:off x="467544" y="3573016"/>
            <a:ext cx="4572508" cy="2085796"/>
          </a:xfrm>
          <a:prstGeom prst="horizontalScroll">
            <a:avLst/>
          </a:prstGeom>
          <a:noFill/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pl-PL" sz="3200" i="1" dirty="0" smtClean="0">
                <a:solidFill>
                  <a:schemeClr val="dk1"/>
                </a:solidFill>
                <a:latin typeface="Comic Sans MS" pitchFamily="66" charset="0"/>
              </a:rPr>
              <a:t>Zajęcie III miejsca w rozgrywkach sportowych</a:t>
            </a:r>
            <a:endParaRPr lang="pl-PL" sz="3200" i="1" dirty="0" smtClean="0">
              <a:latin typeface="Comic Sans MS" pitchFamily="66" charset="0"/>
            </a:endParaRPr>
          </a:p>
        </p:txBody>
      </p:sp>
      <p:pic>
        <p:nvPicPr>
          <p:cNvPr id="5" name="Obraz 4" descr="CCF20160622_00002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580112" y="2132856"/>
            <a:ext cx="3273358" cy="453650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spd="med" advClick="0">
    <p:pull dir="l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5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 descr="img007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7596336" y="0"/>
            <a:ext cx="1547664" cy="1522410"/>
          </a:xfrm>
          <a:prstGeom prst="rect">
            <a:avLst/>
          </a:prstGeom>
        </p:spPr>
      </p:pic>
      <p:sp>
        <p:nvSpPr>
          <p:cNvPr id="3" name="pole tekstowe 2"/>
          <p:cNvSpPr txBox="1"/>
          <p:nvPr/>
        </p:nvSpPr>
        <p:spPr>
          <a:xfrm>
            <a:off x="971600" y="836712"/>
            <a:ext cx="5328592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4400" b="1" dirty="0" smtClean="0">
                <a:latin typeface="Comic Sans MS" pitchFamily="66" charset="0"/>
              </a:rPr>
              <a:t>Młodzieżowe Igrzyska Sportowe</a:t>
            </a:r>
            <a:endParaRPr lang="pl-PL" sz="4400" b="1" dirty="0">
              <a:latin typeface="Comic Sans MS" pitchFamily="66" charset="0"/>
            </a:endParaRPr>
          </a:p>
        </p:txBody>
      </p:sp>
      <p:sp>
        <p:nvSpPr>
          <p:cNvPr id="4" name="pole tekstowe 3"/>
          <p:cNvSpPr txBox="1"/>
          <p:nvPr/>
        </p:nvSpPr>
        <p:spPr>
          <a:xfrm>
            <a:off x="683568" y="3068960"/>
            <a:ext cx="3456384" cy="2085796"/>
          </a:xfrm>
          <a:prstGeom prst="horizontalScroll">
            <a:avLst/>
          </a:prstGeom>
          <a:noFill/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pl-PL" sz="3200" i="1" dirty="0" smtClean="0">
                <a:solidFill>
                  <a:schemeClr val="dk1"/>
                </a:solidFill>
                <a:latin typeface="Comic Sans MS" pitchFamily="66" charset="0"/>
              </a:rPr>
              <a:t>III miejsce w kategorii klas 1-3</a:t>
            </a:r>
            <a:endParaRPr lang="pl-PL" sz="3200" i="1" dirty="0" smtClean="0">
              <a:latin typeface="Comic Sans MS" pitchFamily="66" charset="0"/>
            </a:endParaRPr>
          </a:p>
        </p:txBody>
      </p:sp>
      <p:pic>
        <p:nvPicPr>
          <p:cNvPr id="5" name="Obraz 4" descr="CCF20160622_00003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364088" y="2420888"/>
            <a:ext cx="2961609" cy="410445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spd="med" advClick="0">
    <p:pull dir="l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5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 descr="img007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7596336" y="0"/>
            <a:ext cx="1547664" cy="1522410"/>
          </a:xfrm>
          <a:prstGeom prst="rect">
            <a:avLst/>
          </a:prstGeom>
        </p:spPr>
      </p:pic>
      <p:sp>
        <p:nvSpPr>
          <p:cNvPr id="3" name="pole tekstowe 2"/>
          <p:cNvSpPr txBox="1"/>
          <p:nvPr/>
        </p:nvSpPr>
        <p:spPr>
          <a:xfrm>
            <a:off x="687516" y="552914"/>
            <a:ext cx="6192688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4000" b="1" dirty="0" smtClean="0">
                <a:latin typeface="Comic Sans MS" pitchFamily="66" charset="0"/>
              </a:rPr>
              <a:t>III Zawody pływackie klas III Szkół Zaprzyjaźnionych</a:t>
            </a:r>
            <a:endParaRPr lang="pl-PL" sz="4000" b="1" dirty="0">
              <a:latin typeface="Comic Sans MS" pitchFamily="66" charset="0"/>
            </a:endParaRPr>
          </a:p>
        </p:txBody>
      </p:sp>
      <p:sp>
        <p:nvSpPr>
          <p:cNvPr id="4" name="pole tekstowe 3"/>
          <p:cNvSpPr txBox="1"/>
          <p:nvPr/>
        </p:nvSpPr>
        <p:spPr>
          <a:xfrm>
            <a:off x="323528" y="2458110"/>
            <a:ext cx="5868652" cy="1431429"/>
          </a:xfrm>
          <a:prstGeom prst="horizontalScroll">
            <a:avLst/>
          </a:prstGeom>
          <a:noFill/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pl-PL" sz="3200" i="1" dirty="0" smtClean="0">
                <a:solidFill>
                  <a:schemeClr val="dk1"/>
                </a:solidFill>
                <a:latin typeface="Comic Sans MS" pitchFamily="66" charset="0"/>
              </a:rPr>
              <a:t>III miejsce w sztafecie </a:t>
            </a:r>
          </a:p>
          <a:p>
            <a:r>
              <a:rPr lang="pl-PL" sz="3200" i="1" dirty="0" smtClean="0">
                <a:solidFill>
                  <a:schemeClr val="dk1"/>
                </a:solidFill>
                <a:latin typeface="Comic Sans MS" pitchFamily="66" charset="0"/>
              </a:rPr>
              <a:t>10 x 25 m stylem dowolnym</a:t>
            </a:r>
            <a:endParaRPr lang="pl-PL" sz="3200" i="1" dirty="0" smtClean="0">
              <a:latin typeface="Comic Sans MS" pitchFamily="66" charset="0"/>
            </a:endParaRPr>
          </a:p>
        </p:txBody>
      </p:sp>
      <p:pic>
        <p:nvPicPr>
          <p:cNvPr id="6" name="Obraz 5" descr="dddd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192180" y="2038894"/>
            <a:ext cx="2808312" cy="407403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098" name="Picture 2" descr="H:\DCIM\Camera\IMG_20160614_125903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1680" y="3827095"/>
            <a:ext cx="3600400" cy="2700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med" advClick="0">
    <p:pull dir="l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5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 descr="img007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7596336" y="0"/>
            <a:ext cx="1547664" cy="1522410"/>
          </a:xfrm>
          <a:prstGeom prst="rect">
            <a:avLst/>
          </a:prstGeom>
        </p:spPr>
      </p:pic>
      <p:sp>
        <p:nvSpPr>
          <p:cNvPr id="3" name="pole tekstowe 2"/>
          <p:cNvSpPr txBox="1"/>
          <p:nvPr/>
        </p:nvSpPr>
        <p:spPr>
          <a:xfrm>
            <a:off x="687516" y="552914"/>
            <a:ext cx="6192688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4000" b="1" dirty="0" smtClean="0">
                <a:latin typeface="Comic Sans MS" pitchFamily="66" charset="0"/>
              </a:rPr>
              <a:t>III Zawody pływackie klas III Szkół Zaprzyjaźnionych</a:t>
            </a:r>
            <a:endParaRPr lang="pl-PL" sz="4000" b="1" dirty="0">
              <a:latin typeface="Comic Sans MS" pitchFamily="66" charset="0"/>
            </a:endParaRPr>
          </a:p>
        </p:txBody>
      </p:sp>
      <p:sp>
        <p:nvSpPr>
          <p:cNvPr id="4" name="pole tekstowe 3"/>
          <p:cNvSpPr txBox="1"/>
          <p:nvPr/>
        </p:nvSpPr>
        <p:spPr>
          <a:xfrm>
            <a:off x="827584" y="3119505"/>
            <a:ext cx="4032448" cy="2740164"/>
          </a:xfrm>
          <a:prstGeom prst="horizontalScroll">
            <a:avLst/>
          </a:prstGeom>
          <a:noFill/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pl-PL" sz="3200" i="1" dirty="0" smtClean="0">
                <a:solidFill>
                  <a:schemeClr val="dk1"/>
                </a:solidFill>
                <a:latin typeface="Comic Sans MS" pitchFamily="66" charset="0"/>
              </a:rPr>
              <a:t>I miejsce indywidualnie</a:t>
            </a:r>
          </a:p>
          <a:p>
            <a:r>
              <a:rPr lang="pl-PL" sz="3200" i="1" dirty="0" err="1" smtClean="0">
                <a:latin typeface="Comic Sans MS" pitchFamily="66" charset="0"/>
              </a:rPr>
              <a:t>Oliwier</a:t>
            </a:r>
            <a:r>
              <a:rPr lang="pl-PL" sz="3200" i="1" dirty="0" smtClean="0">
                <a:latin typeface="Comic Sans MS" pitchFamily="66" charset="0"/>
              </a:rPr>
              <a:t> Wróbel (3b)</a:t>
            </a:r>
            <a:endParaRPr lang="pl-PL" sz="3200" i="1" dirty="0" smtClean="0">
              <a:solidFill>
                <a:schemeClr val="dk1"/>
              </a:solidFill>
              <a:latin typeface="Comic Sans MS" pitchFamily="66" charset="0"/>
            </a:endParaRPr>
          </a:p>
        </p:txBody>
      </p:sp>
      <p:pic>
        <p:nvPicPr>
          <p:cNvPr id="5122" name="Picture 2" descr="C:\Users\wice\Desktop\IMG_20160614_125903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55010" y="1566051"/>
            <a:ext cx="2104277" cy="58470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84274406"/>
      </p:ext>
    </p:extLst>
  </p:cSld>
  <p:clrMapOvr>
    <a:masterClrMapping/>
  </p:clrMapOvr>
  <p:transition spd="med" advClick="0">
    <p:pull dir="l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 descr="img007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7596336" y="0"/>
            <a:ext cx="1547664" cy="1522410"/>
          </a:xfrm>
          <a:prstGeom prst="rect">
            <a:avLst/>
          </a:prstGeom>
        </p:spPr>
      </p:pic>
      <p:sp>
        <p:nvSpPr>
          <p:cNvPr id="3" name="pole tekstowe 2"/>
          <p:cNvSpPr txBox="1"/>
          <p:nvPr/>
        </p:nvSpPr>
        <p:spPr>
          <a:xfrm>
            <a:off x="971600" y="460581"/>
            <a:ext cx="6264696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4400" b="1" dirty="0" smtClean="0">
                <a:latin typeface="Comic Sans MS" pitchFamily="66" charset="0"/>
              </a:rPr>
              <a:t>XIII Dolnośląski Konkurs </a:t>
            </a:r>
            <a:r>
              <a:rPr lang="pl-PL" sz="4400" b="1" dirty="0" err="1" smtClean="0">
                <a:latin typeface="Comic Sans MS" pitchFamily="66" charset="0"/>
              </a:rPr>
              <a:t>„zDoln</a:t>
            </a:r>
            <a:r>
              <a:rPr lang="pl-PL" sz="4400" b="1" dirty="0" smtClean="0">
                <a:latin typeface="Comic Sans MS" pitchFamily="66" charset="0"/>
              </a:rPr>
              <a:t>y Ślązaczek”</a:t>
            </a:r>
            <a:endParaRPr lang="pl-PL" sz="4400" b="1" dirty="0">
              <a:latin typeface="Comic Sans MS" pitchFamily="66" charset="0"/>
            </a:endParaRPr>
          </a:p>
        </p:txBody>
      </p:sp>
      <p:sp>
        <p:nvSpPr>
          <p:cNvPr id="4" name="pole tekstowe 3"/>
          <p:cNvSpPr txBox="1"/>
          <p:nvPr/>
        </p:nvSpPr>
        <p:spPr>
          <a:xfrm>
            <a:off x="499759" y="2276872"/>
            <a:ext cx="8424936" cy="4048899"/>
          </a:xfrm>
          <a:prstGeom prst="horizontalScroll">
            <a:avLst/>
          </a:prstGeom>
          <a:noFill/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pl-PL" sz="3200" dirty="0" smtClean="0">
                <a:solidFill>
                  <a:schemeClr val="dk1"/>
                </a:solidFill>
                <a:latin typeface="Comic Sans MS" pitchFamily="66" charset="0"/>
              </a:rPr>
              <a:t>Awans do etapu powiatowego</a:t>
            </a:r>
          </a:p>
          <a:p>
            <a:r>
              <a:rPr lang="pl-PL" sz="3200" i="1" dirty="0" smtClean="0">
                <a:solidFill>
                  <a:schemeClr val="dk1"/>
                </a:solidFill>
                <a:latin typeface="Comic Sans MS" pitchFamily="66" charset="0"/>
              </a:rPr>
              <a:t>- (część humanistyczno-matematyczna):   </a:t>
            </a:r>
            <a:r>
              <a:rPr lang="pl-PL" sz="3200" dirty="0" smtClean="0">
                <a:solidFill>
                  <a:schemeClr val="dk1"/>
                </a:solidFill>
                <a:latin typeface="Comic Sans MS" pitchFamily="66" charset="0"/>
              </a:rPr>
              <a:t>Laura </a:t>
            </a:r>
            <a:r>
              <a:rPr lang="pl-PL" sz="3200" dirty="0" err="1" smtClean="0">
                <a:solidFill>
                  <a:schemeClr val="dk1"/>
                </a:solidFill>
                <a:latin typeface="Comic Sans MS" pitchFamily="66" charset="0"/>
              </a:rPr>
              <a:t>Pichlińska</a:t>
            </a:r>
            <a:r>
              <a:rPr lang="pl-PL" sz="3200" dirty="0" smtClean="0">
                <a:solidFill>
                  <a:schemeClr val="dk1"/>
                </a:solidFill>
                <a:latin typeface="Comic Sans MS" pitchFamily="66" charset="0"/>
              </a:rPr>
              <a:t> (5b</a:t>
            </a:r>
            <a:r>
              <a:rPr lang="pl-PL" sz="3200" dirty="0" smtClean="0">
                <a:latin typeface="Comic Sans MS" pitchFamily="66" charset="0"/>
              </a:rPr>
              <a:t>)</a:t>
            </a:r>
          </a:p>
          <a:p>
            <a:pPr marL="457200" indent="-457200">
              <a:buFontTx/>
              <a:buChar char="-"/>
            </a:pPr>
            <a:r>
              <a:rPr lang="pl-PL" sz="3200" i="1" dirty="0" smtClean="0">
                <a:solidFill>
                  <a:schemeClr val="dk1"/>
                </a:solidFill>
                <a:latin typeface="Comic Sans MS" pitchFamily="66" charset="0"/>
              </a:rPr>
              <a:t>część językowa</a:t>
            </a:r>
            <a:r>
              <a:rPr lang="pl-PL" sz="3200" dirty="0" smtClean="0">
                <a:solidFill>
                  <a:schemeClr val="dk1"/>
                </a:solidFill>
                <a:latin typeface="Comic Sans MS" pitchFamily="66" charset="0"/>
              </a:rPr>
              <a:t>: Maksymilian Marciniak (6b), Julia </a:t>
            </a:r>
            <a:r>
              <a:rPr lang="pl-PL" sz="3200" dirty="0" err="1" smtClean="0">
                <a:solidFill>
                  <a:schemeClr val="dk1"/>
                </a:solidFill>
                <a:latin typeface="Comic Sans MS" pitchFamily="66" charset="0"/>
              </a:rPr>
              <a:t>Szelepin</a:t>
            </a:r>
            <a:r>
              <a:rPr lang="pl-PL" sz="3200" dirty="0" smtClean="0">
                <a:solidFill>
                  <a:schemeClr val="dk1"/>
                </a:solidFill>
                <a:latin typeface="Comic Sans MS" pitchFamily="66" charset="0"/>
              </a:rPr>
              <a:t> (6b) </a:t>
            </a:r>
          </a:p>
          <a:p>
            <a:endParaRPr lang="pl-PL" sz="3200" dirty="0" smtClean="0">
              <a:latin typeface="Comic Sans MS" pitchFamily="66" charset="0"/>
            </a:endParaRPr>
          </a:p>
        </p:txBody>
      </p:sp>
    </p:spTree>
  </p:cSld>
  <p:clrMapOvr>
    <a:masterClrMapping/>
  </p:clrMapOvr>
  <p:transition spd="med" advClick="0">
    <p:pull dir="l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 descr="img007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7596336" y="0"/>
            <a:ext cx="1547664" cy="1522410"/>
          </a:xfrm>
          <a:prstGeom prst="rect">
            <a:avLst/>
          </a:prstGeom>
        </p:spPr>
      </p:pic>
      <p:sp>
        <p:nvSpPr>
          <p:cNvPr id="3" name="pole tekstowe 2"/>
          <p:cNvSpPr txBox="1"/>
          <p:nvPr/>
        </p:nvSpPr>
        <p:spPr>
          <a:xfrm>
            <a:off x="755576" y="836712"/>
            <a:ext cx="6624736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4400" b="1" dirty="0" smtClean="0">
                <a:latin typeface="Comic Sans MS" pitchFamily="66" charset="0"/>
              </a:rPr>
              <a:t>XXI Powiatowy Konkurs „Moja mała Ojczyzna”</a:t>
            </a:r>
            <a:endParaRPr lang="pl-PL" sz="4400" b="1" dirty="0">
              <a:latin typeface="Comic Sans MS" pitchFamily="66" charset="0"/>
            </a:endParaRPr>
          </a:p>
        </p:txBody>
      </p:sp>
      <p:sp>
        <p:nvSpPr>
          <p:cNvPr id="4" name="pole tekstowe 3"/>
          <p:cNvSpPr txBox="1"/>
          <p:nvPr/>
        </p:nvSpPr>
        <p:spPr>
          <a:xfrm>
            <a:off x="539552" y="2924944"/>
            <a:ext cx="8064896" cy="3394531"/>
          </a:xfrm>
          <a:prstGeom prst="horizontalScroll">
            <a:avLst/>
          </a:prstGeom>
          <a:noFill/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pl-PL" sz="3200" i="1" dirty="0" smtClean="0">
                <a:solidFill>
                  <a:schemeClr val="dk1"/>
                </a:solidFill>
                <a:latin typeface="Comic Sans MS" pitchFamily="66" charset="0"/>
              </a:rPr>
              <a:t>II miejsce w kategorii „Losy moich bliskich” </a:t>
            </a:r>
            <a:r>
              <a:rPr lang="pl-PL" sz="3200" dirty="0" smtClean="0">
                <a:solidFill>
                  <a:schemeClr val="dk1"/>
                </a:solidFill>
                <a:latin typeface="Comic Sans MS" pitchFamily="66" charset="0"/>
              </a:rPr>
              <a:t>– Martyna Pluta (6a)</a:t>
            </a:r>
          </a:p>
          <a:p>
            <a:endParaRPr lang="pl-PL" sz="3200" dirty="0" smtClean="0">
              <a:latin typeface="Comic Sans MS" pitchFamily="66" charset="0"/>
            </a:endParaRPr>
          </a:p>
          <a:p>
            <a:r>
              <a:rPr lang="pl-PL" sz="3200" i="1" dirty="0" smtClean="0">
                <a:latin typeface="Comic Sans MS" pitchFamily="66" charset="0"/>
              </a:rPr>
              <a:t>I miejsce w kategorii Prezentacja multimedialna </a:t>
            </a:r>
            <a:r>
              <a:rPr lang="pl-PL" sz="3200" dirty="0" smtClean="0">
                <a:latin typeface="Comic Sans MS" pitchFamily="66" charset="0"/>
              </a:rPr>
              <a:t>– Martyna Pluta (6a)</a:t>
            </a:r>
          </a:p>
        </p:txBody>
      </p:sp>
    </p:spTree>
  </p:cSld>
  <p:clrMapOvr>
    <a:masterClrMapping/>
  </p:clrMapOvr>
  <p:transition spd="med" advClick="0">
    <p:pull dir="l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 descr="img007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7596336" y="0"/>
            <a:ext cx="1547664" cy="1522410"/>
          </a:xfrm>
          <a:prstGeom prst="rect">
            <a:avLst/>
          </a:prstGeom>
        </p:spPr>
      </p:pic>
      <p:sp>
        <p:nvSpPr>
          <p:cNvPr id="3" name="pole tekstowe 2"/>
          <p:cNvSpPr txBox="1"/>
          <p:nvPr/>
        </p:nvSpPr>
        <p:spPr>
          <a:xfrm>
            <a:off x="971600" y="836712"/>
            <a:ext cx="5832648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4400" b="1" dirty="0" smtClean="0">
                <a:latin typeface="Comic Sans MS" pitchFamily="66" charset="0"/>
              </a:rPr>
              <a:t>Konkurs Filmowy „Drugie życie opakowań”</a:t>
            </a:r>
            <a:endParaRPr lang="pl-PL" sz="4400" b="1" dirty="0">
              <a:latin typeface="Comic Sans MS" pitchFamily="66" charset="0"/>
            </a:endParaRPr>
          </a:p>
        </p:txBody>
      </p:sp>
      <p:sp>
        <p:nvSpPr>
          <p:cNvPr id="4" name="pole tekstowe 3"/>
          <p:cNvSpPr txBox="1"/>
          <p:nvPr/>
        </p:nvSpPr>
        <p:spPr>
          <a:xfrm>
            <a:off x="1187624" y="2924944"/>
            <a:ext cx="6768752" cy="2740164"/>
          </a:xfrm>
          <a:prstGeom prst="horizontalScroll">
            <a:avLst/>
          </a:prstGeom>
          <a:noFill/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pl-PL" sz="3200" i="1" dirty="0" smtClean="0">
                <a:solidFill>
                  <a:schemeClr val="dk1"/>
                </a:solidFill>
                <a:latin typeface="Comic Sans MS" pitchFamily="66" charset="0"/>
              </a:rPr>
              <a:t>III miejsce:</a:t>
            </a:r>
          </a:p>
          <a:p>
            <a:r>
              <a:rPr lang="pl-PL" sz="3200" dirty="0" smtClean="0">
                <a:latin typeface="Comic Sans MS" pitchFamily="66" charset="0"/>
              </a:rPr>
              <a:t>Paweł Bator (5a), Klaudia </a:t>
            </a:r>
            <a:r>
              <a:rPr lang="pl-PL" sz="3200" dirty="0" err="1" smtClean="0">
                <a:latin typeface="Comic Sans MS" pitchFamily="66" charset="0"/>
              </a:rPr>
              <a:t>Staniec</a:t>
            </a:r>
            <a:r>
              <a:rPr lang="pl-PL" sz="3200" dirty="0" smtClean="0">
                <a:latin typeface="Comic Sans MS" pitchFamily="66" charset="0"/>
              </a:rPr>
              <a:t> (5a), Emilia Winiarska (5b), Michał Kubów (4b)</a:t>
            </a:r>
          </a:p>
        </p:txBody>
      </p:sp>
    </p:spTree>
  </p:cSld>
  <p:clrMapOvr>
    <a:masterClrMapping/>
  </p:clrMapOvr>
  <p:transition spd="med" advClick="0">
    <p:pull dir="l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 descr="img007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7596336" y="0"/>
            <a:ext cx="1547664" cy="1522410"/>
          </a:xfrm>
          <a:prstGeom prst="rect">
            <a:avLst/>
          </a:prstGeom>
        </p:spPr>
      </p:pic>
      <p:sp>
        <p:nvSpPr>
          <p:cNvPr id="3" name="pole tekstowe 2"/>
          <p:cNvSpPr txBox="1"/>
          <p:nvPr/>
        </p:nvSpPr>
        <p:spPr>
          <a:xfrm>
            <a:off x="971600" y="836712"/>
            <a:ext cx="5832648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4400" b="1" dirty="0" smtClean="0">
                <a:latin typeface="Comic Sans MS" pitchFamily="66" charset="0"/>
              </a:rPr>
              <a:t>IX Konkurs Przyrodniczy SUPERSOWA</a:t>
            </a:r>
            <a:endParaRPr lang="pl-PL" sz="4400" b="1" dirty="0">
              <a:latin typeface="Comic Sans MS" pitchFamily="66" charset="0"/>
            </a:endParaRPr>
          </a:p>
        </p:txBody>
      </p:sp>
      <p:sp>
        <p:nvSpPr>
          <p:cNvPr id="4" name="pole tekstowe 3"/>
          <p:cNvSpPr txBox="1"/>
          <p:nvPr/>
        </p:nvSpPr>
        <p:spPr>
          <a:xfrm>
            <a:off x="2087724" y="2924944"/>
            <a:ext cx="4968552" cy="3394531"/>
          </a:xfrm>
          <a:prstGeom prst="horizontalScroll">
            <a:avLst/>
          </a:prstGeom>
          <a:noFill/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pl-PL" sz="3200" i="1" dirty="0" smtClean="0">
                <a:solidFill>
                  <a:schemeClr val="dk1"/>
                </a:solidFill>
                <a:latin typeface="Comic Sans MS" pitchFamily="66" charset="0"/>
              </a:rPr>
              <a:t>Finaliści:</a:t>
            </a:r>
          </a:p>
          <a:p>
            <a:r>
              <a:rPr lang="pl-PL" sz="3200" dirty="0" smtClean="0">
                <a:latin typeface="Comic Sans MS" pitchFamily="66" charset="0"/>
              </a:rPr>
              <a:t>Adrianna Stanik (5b)</a:t>
            </a:r>
          </a:p>
          <a:p>
            <a:r>
              <a:rPr lang="pl-PL" sz="3200" dirty="0" smtClean="0">
                <a:latin typeface="Comic Sans MS" pitchFamily="66" charset="0"/>
              </a:rPr>
              <a:t>Laura </a:t>
            </a:r>
            <a:r>
              <a:rPr lang="pl-PL" sz="3200" dirty="0" err="1" smtClean="0">
                <a:latin typeface="Comic Sans MS" pitchFamily="66" charset="0"/>
              </a:rPr>
              <a:t>Pichlińska</a:t>
            </a:r>
            <a:r>
              <a:rPr lang="pl-PL" sz="3200" dirty="0" smtClean="0">
                <a:latin typeface="Comic Sans MS" pitchFamily="66" charset="0"/>
              </a:rPr>
              <a:t> (5b)</a:t>
            </a:r>
          </a:p>
          <a:p>
            <a:r>
              <a:rPr lang="pl-PL" sz="3200" dirty="0" smtClean="0">
                <a:latin typeface="Comic Sans MS" pitchFamily="66" charset="0"/>
              </a:rPr>
              <a:t>Beata Jaworska (6a)</a:t>
            </a:r>
          </a:p>
          <a:p>
            <a:r>
              <a:rPr lang="pl-PL" sz="3200" dirty="0" smtClean="0">
                <a:latin typeface="Comic Sans MS" pitchFamily="66" charset="0"/>
              </a:rPr>
              <a:t>Julia </a:t>
            </a:r>
            <a:r>
              <a:rPr lang="pl-PL" sz="3200" dirty="0" err="1" smtClean="0">
                <a:latin typeface="Comic Sans MS" pitchFamily="66" charset="0"/>
              </a:rPr>
              <a:t>Szelepin</a:t>
            </a:r>
            <a:r>
              <a:rPr lang="pl-PL" sz="3200" dirty="0" smtClean="0">
                <a:latin typeface="Comic Sans MS" pitchFamily="66" charset="0"/>
              </a:rPr>
              <a:t> (6b)</a:t>
            </a:r>
          </a:p>
        </p:txBody>
      </p:sp>
    </p:spTree>
  </p:cSld>
  <p:clrMapOvr>
    <a:masterClrMapping/>
  </p:clrMapOvr>
  <p:transition spd="med" advClick="0">
    <p:pull dir="l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 descr="img007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7596336" y="0"/>
            <a:ext cx="1547664" cy="1522410"/>
          </a:xfrm>
          <a:prstGeom prst="rect">
            <a:avLst/>
          </a:prstGeom>
        </p:spPr>
      </p:pic>
      <p:sp>
        <p:nvSpPr>
          <p:cNvPr id="3" name="pole tekstowe 2"/>
          <p:cNvSpPr txBox="1"/>
          <p:nvPr/>
        </p:nvSpPr>
        <p:spPr>
          <a:xfrm>
            <a:off x="539552" y="836712"/>
            <a:ext cx="6912768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4400" b="1" dirty="0" smtClean="0">
                <a:latin typeface="Comic Sans MS" pitchFamily="66" charset="0"/>
              </a:rPr>
              <a:t>XVI Powiatowy Konkurs Wiedzy o Wrocławiu „Wrocławskie Krasnale”</a:t>
            </a:r>
            <a:endParaRPr lang="pl-PL" sz="4400" b="1" dirty="0">
              <a:latin typeface="Comic Sans MS" pitchFamily="66" charset="0"/>
            </a:endParaRPr>
          </a:p>
        </p:txBody>
      </p:sp>
      <p:sp>
        <p:nvSpPr>
          <p:cNvPr id="4" name="pole tekstowe 3"/>
          <p:cNvSpPr txBox="1"/>
          <p:nvPr/>
        </p:nvSpPr>
        <p:spPr>
          <a:xfrm>
            <a:off x="257283" y="3280258"/>
            <a:ext cx="5256584" cy="2740164"/>
          </a:xfrm>
          <a:prstGeom prst="horizontalScroll">
            <a:avLst/>
          </a:prstGeom>
          <a:noFill/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pl-PL" sz="3200" i="1" dirty="0" smtClean="0">
                <a:solidFill>
                  <a:schemeClr val="dk1"/>
                </a:solidFill>
                <a:latin typeface="Comic Sans MS" pitchFamily="66" charset="0"/>
              </a:rPr>
              <a:t>I miejsce w finale:</a:t>
            </a:r>
          </a:p>
          <a:p>
            <a:r>
              <a:rPr lang="pl-PL" sz="3200" dirty="0" smtClean="0">
                <a:latin typeface="Comic Sans MS" pitchFamily="66" charset="0"/>
              </a:rPr>
              <a:t>Hanna </a:t>
            </a:r>
            <a:r>
              <a:rPr lang="pl-PL" sz="3200" dirty="0" err="1" smtClean="0">
                <a:latin typeface="Comic Sans MS" pitchFamily="66" charset="0"/>
              </a:rPr>
              <a:t>Łocan</a:t>
            </a:r>
            <a:r>
              <a:rPr lang="pl-PL" sz="3200" dirty="0" smtClean="0">
                <a:latin typeface="Comic Sans MS" pitchFamily="66" charset="0"/>
              </a:rPr>
              <a:t> (3a)</a:t>
            </a:r>
          </a:p>
          <a:p>
            <a:r>
              <a:rPr lang="pl-PL" sz="3200" dirty="0" smtClean="0">
                <a:latin typeface="Comic Sans MS" pitchFamily="66" charset="0"/>
              </a:rPr>
              <a:t>Martyna Sulima (3a)</a:t>
            </a:r>
          </a:p>
          <a:p>
            <a:r>
              <a:rPr lang="pl-PL" sz="3200" dirty="0" smtClean="0">
                <a:latin typeface="Comic Sans MS" pitchFamily="66" charset="0"/>
              </a:rPr>
              <a:t>Wiktoria </a:t>
            </a:r>
            <a:r>
              <a:rPr lang="pl-PL" sz="3200" dirty="0" err="1" smtClean="0">
                <a:latin typeface="Comic Sans MS" pitchFamily="66" charset="0"/>
              </a:rPr>
              <a:t>Haniecka</a:t>
            </a:r>
            <a:r>
              <a:rPr lang="pl-PL" sz="3200" dirty="0" smtClean="0">
                <a:latin typeface="Comic Sans MS" pitchFamily="66" charset="0"/>
              </a:rPr>
              <a:t> (3c)</a:t>
            </a:r>
          </a:p>
        </p:txBody>
      </p:sp>
      <p:pic>
        <p:nvPicPr>
          <p:cNvPr id="5" name="Obraz 4" descr="connect_photo (5)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513867" y="2991469"/>
            <a:ext cx="3492896" cy="261967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spd="med" advClick="0">
    <p:pull dir="l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5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 descr="img007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7596336" y="0"/>
            <a:ext cx="1547664" cy="1522410"/>
          </a:xfrm>
          <a:prstGeom prst="rect">
            <a:avLst/>
          </a:prstGeom>
        </p:spPr>
      </p:pic>
      <p:sp>
        <p:nvSpPr>
          <p:cNvPr id="3" name="pole tekstowe 2"/>
          <p:cNvSpPr txBox="1"/>
          <p:nvPr/>
        </p:nvSpPr>
        <p:spPr>
          <a:xfrm>
            <a:off x="539552" y="476672"/>
            <a:ext cx="6984776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4400" b="1" dirty="0" smtClean="0">
                <a:latin typeface="Comic Sans MS" pitchFamily="66" charset="0"/>
              </a:rPr>
              <a:t>XVI Powiatowy Konkurs Wiedzy o Wrocławiu „Wrocławskie Krasnale”</a:t>
            </a:r>
            <a:endParaRPr lang="pl-PL" sz="4400" b="1" dirty="0">
              <a:latin typeface="Comic Sans MS" pitchFamily="66" charset="0"/>
            </a:endParaRPr>
          </a:p>
        </p:txBody>
      </p:sp>
      <p:sp>
        <p:nvSpPr>
          <p:cNvPr id="4" name="pole tekstowe 3"/>
          <p:cNvSpPr txBox="1"/>
          <p:nvPr/>
        </p:nvSpPr>
        <p:spPr>
          <a:xfrm>
            <a:off x="323528" y="3356992"/>
            <a:ext cx="5256584" cy="2740164"/>
          </a:xfrm>
          <a:prstGeom prst="horizontalScroll">
            <a:avLst/>
          </a:prstGeom>
          <a:noFill/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pl-PL" sz="3200" i="1" dirty="0" smtClean="0">
                <a:solidFill>
                  <a:schemeClr val="dk1"/>
                </a:solidFill>
                <a:latin typeface="Comic Sans MS" pitchFamily="66" charset="0"/>
              </a:rPr>
              <a:t>I miejsce w finale:</a:t>
            </a:r>
          </a:p>
          <a:p>
            <a:r>
              <a:rPr lang="pl-PL" sz="3200" dirty="0" smtClean="0">
                <a:latin typeface="Comic Sans MS" pitchFamily="66" charset="0"/>
              </a:rPr>
              <a:t>Hanna </a:t>
            </a:r>
            <a:r>
              <a:rPr lang="pl-PL" sz="3200" dirty="0" err="1" smtClean="0">
                <a:latin typeface="Comic Sans MS" pitchFamily="66" charset="0"/>
              </a:rPr>
              <a:t>Łocan</a:t>
            </a:r>
            <a:r>
              <a:rPr lang="pl-PL" sz="3200" dirty="0" smtClean="0">
                <a:latin typeface="Comic Sans MS" pitchFamily="66" charset="0"/>
              </a:rPr>
              <a:t> (3a)</a:t>
            </a:r>
          </a:p>
          <a:p>
            <a:r>
              <a:rPr lang="pl-PL" sz="3200" dirty="0" smtClean="0">
                <a:latin typeface="Comic Sans MS" pitchFamily="66" charset="0"/>
              </a:rPr>
              <a:t>Martyna Sulima (3a)</a:t>
            </a:r>
          </a:p>
          <a:p>
            <a:r>
              <a:rPr lang="pl-PL" sz="3200" dirty="0" smtClean="0">
                <a:latin typeface="Comic Sans MS" pitchFamily="66" charset="0"/>
              </a:rPr>
              <a:t>Wiktoria </a:t>
            </a:r>
            <a:r>
              <a:rPr lang="pl-PL" sz="3200" dirty="0" err="1" smtClean="0">
                <a:latin typeface="Comic Sans MS" pitchFamily="66" charset="0"/>
              </a:rPr>
              <a:t>Haniecka</a:t>
            </a:r>
            <a:r>
              <a:rPr lang="pl-PL" sz="3200" dirty="0" smtClean="0">
                <a:latin typeface="Comic Sans MS" pitchFamily="66" charset="0"/>
              </a:rPr>
              <a:t> (3c)</a:t>
            </a:r>
          </a:p>
        </p:txBody>
      </p:sp>
      <p:pic>
        <p:nvPicPr>
          <p:cNvPr id="6" name="Obraz 5" descr="Wrocławskie Krasnale 2016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724128" y="2420888"/>
            <a:ext cx="3201640" cy="443711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spd="med" advClick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ole tekstowe 1"/>
          <p:cNvSpPr txBox="1"/>
          <p:nvPr/>
        </p:nvSpPr>
        <p:spPr>
          <a:xfrm>
            <a:off x="539552" y="836712"/>
            <a:ext cx="6336704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4400" b="1" dirty="0" smtClean="0">
                <a:latin typeface="Comic Sans MS" pitchFamily="66" charset="0"/>
              </a:rPr>
              <a:t>Obchody 76 Rocznicy wybuchu II wojny światowej</a:t>
            </a:r>
            <a:endParaRPr lang="pl-PL" sz="4400" b="1" dirty="0">
              <a:latin typeface="Comic Sans MS" pitchFamily="66" charset="0"/>
            </a:endParaRPr>
          </a:p>
        </p:txBody>
      </p:sp>
      <p:pic>
        <p:nvPicPr>
          <p:cNvPr id="3" name="Obraz 2" descr="img007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7596336" y="0"/>
            <a:ext cx="1547664" cy="1522410"/>
          </a:xfrm>
          <a:prstGeom prst="rect">
            <a:avLst/>
          </a:prstGeom>
        </p:spPr>
      </p:pic>
      <p:pic>
        <p:nvPicPr>
          <p:cNvPr id="4" name="Obraz 3" descr="connect_photo (2)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67544" y="3212976"/>
            <a:ext cx="4126308" cy="309634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Obraz 4" descr="connect_photo (3)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788024" y="2492896"/>
            <a:ext cx="4126309" cy="309634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spd="slow">
    <p:pull dir="l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withEffect">
                                  <p:stCondLst>
                                    <p:cond delay="200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1" presetClass="entr" presetSubtype="0" fill="hold" nodeType="withEffect">
                                  <p:stCondLst>
                                    <p:cond delay="200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 descr="img007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7596336" y="0"/>
            <a:ext cx="1547664" cy="1522410"/>
          </a:xfrm>
          <a:prstGeom prst="rect">
            <a:avLst/>
          </a:prstGeom>
        </p:spPr>
      </p:pic>
      <p:sp>
        <p:nvSpPr>
          <p:cNvPr id="3" name="pole tekstowe 2"/>
          <p:cNvSpPr txBox="1"/>
          <p:nvPr/>
        </p:nvSpPr>
        <p:spPr>
          <a:xfrm>
            <a:off x="971600" y="836712"/>
            <a:ext cx="612068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4400" b="1" dirty="0" smtClean="0">
                <a:latin typeface="Comic Sans MS" pitchFamily="66" charset="0"/>
              </a:rPr>
              <a:t>Konkurs matematyczny KOMA</a:t>
            </a:r>
            <a:endParaRPr lang="pl-PL" sz="4400" b="1" dirty="0">
              <a:latin typeface="Comic Sans MS" pitchFamily="66" charset="0"/>
            </a:endParaRPr>
          </a:p>
        </p:txBody>
      </p:sp>
      <p:sp>
        <p:nvSpPr>
          <p:cNvPr id="4" name="pole tekstowe 3"/>
          <p:cNvSpPr txBox="1"/>
          <p:nvPr/>
        </p:nvSpPr>
        <p:spPr>
          <a:xfrm>
            <a:off x="1763688" y="2996952"/>
            <a:ext cx="5616624" cy="2740164"/>
          </a:xfrm>
          <a:prstGeom prst="horizontalScroll">
            <a:avLst/>
          </a:prstGeom>
          <a:noFill/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pl-PL" sz="3200" i="1" dirty="0" smtClean="0">
                <a:latin typeface="Comic Sans MS" pitchFamily="66" charset="0"/>
              </a:rPr>
              <a:t>Finaliści:</a:t>
            </a:r>
          </a:p>
          <a:p>
            <a:r>
              <a:rPr lang="pl-PL" sz="3200" dirty="0" smtClean="0">
                <a:latin typeface="Comic Sans MS" pitchFamily="66" charset="0"/>
              </a:rPr>
              <a:t>Natalia Bąkowska (6a)</a:t>
            </a:r>
          </a:p>
          <a:p>
            <a:r>
              <a:rPr lang="pl-PL" sz="3200" dirty="0" smtClean="0">
                <a:latin typeface="Comic Sans MS" pitchFamily="66" charset="0"/>
              </a:rPr>
              <a:t>Beata Jaworska (6a)</a:t>
            </a:r>
          </a:p>
          <a:p>
            <a:r>
              <a:rPr lang="pl-PL" sz="3200" dirty="0" smtClean="0">
                <a:latin typeface="Comic Sans MS" pitchFamily="66" charset="0"/>
              </a:rPr>
              <a:t>Maciej Korzeniewski (6b)</a:t>
            </a:r>
            <a:endParaRPr lang="pl-PL" sz="3200" dirty="0">
              <a:latin typeface="Comic Sans MS" pitchFamily="66" charset="0"/>
            </a:endParaRPr>
          </a:p>
        </p:txBody>
      </p:sp>
    </p:spTree>
  </p:cSld>
  <p:clrMapOvr>
    <a:masterClrMapping/>
  </p:clrMapOvr>
  <p:transition spd="med" advClick="0">
    <p:pull dir="l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 descr="img007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7596336" y="0"/>
            <a:ext cx="1547664" cy="1522410"/>
          </a:xfrm>
          <a:prstGeom prst="rect">
            <a:avLst/>
          </a:prstGeom>
        </p:spPr>
      </p:pic>
      <p:sp>
        <p:nvSpPr>
          <p:cNvPr id="3" name="pole tekstowe 2"/>
          <p:cNvSpPr txBox="1"/>
          <p:nvPr/>
        </p:nvSpPr>
        <p:spPr>
          <a:xfrm>
            <a:off x="971600" y="836712"/>
            <a:ext cx="6120680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4400" b="1" dirty="0" smtClean="0">
                <a:latin typeface="Comic Sans MS" pitchFamily="66" charset="0"/>
              </a:rPr>
              <a:t>X Konkurs Lingwistyki Matematycznej „Wieża Babel”</a:t>
            </a:r>
            <a:endParaRPr lang="pl-PL" sz="4400" b="1" dirty="0">
              <a:latin typeface="Comic Sans MS" pitchFamily="66" charset="0"/>
            </a:endParaRPr>
          </a:p>
        </p:txBody>
      </p:sp>
      <p:sp>
        <p:nvSpPr>
          <p:cNvPr id="4" name="pole tekstowe 3"/>
          <p:cNvSpPr txBox="1"/>
          <p:nvPr/>
        </p:nvSpPr>
        <p:spPr>
          <a:xfrm>
            <a:off x="1439652" y="3212976"/>
            <a:ext cx="6264696" cy="2740164"/>
          </a:xfrm>
          <a:prstGeom prst="horizontalScroll">
            <a:avLst/>
          </a:prstGeom>
          <a:noFill/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pl-PL" sz="3200" i="1" dirty="0" smtClean="0">
                <a:latin typeface="Comic Sans MS" pitchFamily="66" charset="0"/>
              </a:rPr>
              <a:t>Finaliści:</a:t>
            </a:r>
          </a:p>
          <a:p>
            <a:r>
              <a:rPr lang="pl-PL" sz="3200" dirty="0" smtClean="0">
                <a:latin typeface="Comic Sans MS" pitchFamily="66" charset="0"/>
              </a:rPr>
              <a:t>Małgorzata Rączka (6a)</a:t>
            </a:r>
          </a:p>
          <a:p>
            <a:r>
              <a:rPr lang="pl-PL" sz="3200" dirty="0" smtClean="0">
                <a:latin typeface="Comic Sans MS" pitchFamily="66" charset="0"/>
              </a:rPr>
              <a:t>Natalia Bąkowska (6a)</a:t>
            </a:r>
          </a:p>
          <a:p>
            <a:r>
              <a:rPr lang="pl-PL" sz="3200" dirty="0" smtClean="0">
                <a:latin typeface="Comic Sans MS" pitchFamily="66" charset="0"/>
              </a:rPr>
              <a:t>Martyna Pluta (6a)</a:t>
            </a:r>
          </a:p>
        </p:txBody>
      </p:sp>
    </p:spTree>
  </p:cSld>
  <p:clrMapOvr>
    <a:masterClrMapping/>
  </p:clrMapOvr>
  <p:transition spd="med" advClick="0">
    <p:pull dir="l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 descr="img007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7596336" y="0"/>
            <a:ext cx="1547664" cy="1522410"/>
          </a:xfrm>
          <a:prstGeom prst="rect">
            <a:avLst/>
          </a:prstGeom>
        </p:spPr>
      </p:pic>
      <p:sp>
        <p:nvSpPr>
          <p:cNvPr id="3" name="pole tekstowe 2"/>
          <p:cNvSpPr txBox="1"/>
          <p:nvPr/>
        </p:nvSpPr>
        <p:spPr>
          <a:xfrm>
            <a:off x="971600" y="836712"/>
            <a:ext cx="612068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4400" b="1" dirty="0" err="1" smtClean="0">
                <a:latin typeface="Comic Sans MS" pitchFamily="66" charset="0"/>
              </a:rPr>
              <a:t>Alfik</a:t>
            </a:r>
            <a:r>
              <a:rPr lang="pl-PL" sz="4400" b="1" dirty="0" smtClean="0">
                <a:latin typeface="Comic Sans MS" pitchFamily="66" charset="0"/>
              </a:rPr>
              <a:t> matematyczny</a:t>
            </a:r>
            <a:endParaRPr lang="pl-PL" sz="4400" b="1" dirty="0">
              <a:latin typeface="Comic Sans MS" pitchFamily="66" charset="0"/>
            </a:endParaRPr>
          </a:p>
        </p:txBody>
      </p:sp>
      <p:sp>
        <p:nvSpPr>
          <p:cNvPr id="4" name="pole tekstowe 3"/>
          <p:cNvSpPr txBox="1"/>
          <p:nvPr/>
        </p:nvSpPr>
        <p:spPr>
          <a:xfrm>
            <a:off x="1475656" y="2564904"/>
            <a:ext cx="6192688" cy="4048899"/>
          </a:xfrm>
          <a:prstGeom prst="horizontalScroll">
            <a:avLst/>
          </a:prstGeom>
          <a:noFill/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pl-PL" sz="3200" i="1" dirty="0" smtClean="0">
                <a:solidFill>
                  <a:schemeClr val="dk1"/>
                </a:solidFill>
                <a:latin typeface="Comic Sans MS" pitchFamily="66" charset="0"/>
              </a:rPr>
              <a:t>Wyróżnienia:</a:t>
            </a:r>
          </a:p>
          <a:p>
            <a:r>
              <a:rPr lang="pl-PL" sz="3200" dirty="0" smtClean="0">
                <a:latin typeface="Comic Sans MS" pitchFamily="66" charset="0"/>
              </a:rPr>
              <a:t>Zuzanna Dulewicz</a:t>
            </a:r>
          </a:p>
          <a:p>
            <a:r>
              <a:rPr lang="pl-PL" sz="3200" dirty="0" smtClean="0">
                <a:latin typeface="Comic Sans MS" pitchFamily="66" charset="0"/>
              </a:rPr>
              <a:t>Jan Hubicki</a:t>
            </a:r>
          </a:p>
          <a:p>
            <a:r>
              <a:rPr lang="pl-PL" sz="3200" dirty="0" smtClean="0">
                <a:latin typeface="Comic Sans MS" pitchFamily="66" charset="0"/>
              </a:rPr>
              <a:t>Laura Jędrysiak</a:t>
            </a:r>
          </a:p>
          <a:p>
            <a:r>
              <a:rPr lang="pl-PL" sz="3200" dirty="0" smtClean="0">
                <a:latin typeface="Comic Sans MS" pitchFamily="66" charset="0"/>
              </a:rPr>
              <a:t>Grzegorz Wójtowicz</a:t>
            </a:r>
          </a:p>
          <a:p>
            <a:r>
              <a:rPr lang="pl-PL" sz="3200" dirty="0" smtClean="0">
                <a:latin typeface="Comic Sans MS" pitchFamily="66" charset="0"/>
              </a:rPr>
              <a:t>Nel Skowronek</a:t>
            </a:r>
          </a:p>
        </p:txBody>
      </p:sp>
    </p:spTree>
  </p:cSld>
  <p:clrMapOvr>
    <a:masterClrMapping/>
  </p:clrMapOvr>
  <p:transition spd="med" advClick="0">
    <p:pull dir="l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 descr="img007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7596336" y="0"/>
            <a:ext cx="1547664" cy="1522410"/>
          </a:xfrm>
          <a:prstGeom prst="rect">
            <a:avLst/>
          </a:prstGeom>
        </p:spPr>
      </p:pic>
      <p:sp>
        <p:nvSpPr>
          <p:cNvPr id="3" name="pole tekstowe 2"/>
          <p:cNvSpPr txBox="1"/>
          <p:nvPr/>
        </p:nvSpPr>
        <p:spPr>
          <a:xfrm>
            <a:off x="971600" y="836712"/>
            <a:ext cx="6120680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4400" b="1" dirty="0" smtClean="0">
                <a:latin typeface="Comic Sans MS" pitchFamily="66" charset="0"/>
              </a:rPr>
              <a:t>I Wojewódzki Konkurs „Bajkowe zadania”</a:t>
            </a:r>
            <a:endParaRPr lang="pl-PL" sz="4400" b="1" dirty="0">
              <a:latin typeface="Comic Sans MS" pitchFamily="66" charset="0"/>
            </a:endParaRPr>
          </a:p>
        </p:txBody>
      </p:sp>
      <p:sp>
        <p:nvSpPr>
          <p:cNvPr id="4" name="pole tekstowe 3"/>
          <p:cNvSpPr txBox="1"/>
          <p:nvPr/>
        </p:nvSpPr>
        <p:spPr>
          <a:xfrm>
            <a:off x="2087724" y="3645024"/>
            <a:ext cx="4968552" cy="1431429"/>
          </a:xfrm>
          <a:prstGeom prst="horizontalScroll">
            <a:avLst/>
          </a:prstGeom>
          <a:noFill/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pl-PL" sz="3200" i="1" dirty="0" smtClean="0">
                <a:solidFill>
                  <a:schemeClr val="dk1"/>
                </a:solidFill>
                <a:latin typeface="Comic Sans MS" pitchFamily="66" charset="0"/>
              </a:rPr>
              <a:t>Finalista:</a:t>
            </a:r>
          </a:p>
          <a:p>
            <a:r>
              <a:rPr lang="pl-PL" sz="3200" dirty="0" smtClean="0">
                <a:latin typeface="Comic Sans MS" pitchFamily="66" charset="0"/>
              </a:rPr>
              <a:t>Daniel </a:t>
            </a:r>
            <a:r>
              <a:rPr lang="pl-PL" sz="3200" dirty="0" err="1" smtClean="0">
                <a:latin typeface="Comic Sans MS" pitchFamily="66" charset="0"/>
              </a:rPr>
              <a:t>Desouky</a:t>
            </a:r>
            <a:r>
              <a:rPr lang="pl-PL" sz="3200" dirty="0" smtClean="0">
                <a:latin typeface="Comic Sans MS" pitchFamily="66" charset="0"/>
              </a:rPr>
              <a:t> (4b)</a:t>
            </a:r>
          </a:p>
        </p:txBody>
      </p:sp>
    </p:spTree>
  </p:cSld>
  <p:clrMapOvr>
    <a:masterClrMapping/>
  </p:clrMapOvr>
  <p:transition spd="med" advClick="0">
    <p:pull dir="l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 descr="img007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7596336" y="0"/>
            <a:ext cx="1547664" cy="1522410"/>
          </a:xfrm>
          <a:prstGeom prst="rect">
            <a:avLst/>
          </a:prstGeom>
        </p:spPr>
      </p:pic>
      <p:sp>
        <p:nvSpPr>
          <p:cNvPr id="3" name="pole tekstowe 2"/>
          <p:cNvSpPr txBox="1"/>
          <p:nvPr/>
        </p:nvSpPr>
        <p:spPr>
          <a:xfrm>
            <a:off x="971600" y="836712"/>
            <a:ext cx="6120680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4400" b="1" dirty="0" smtClean="0">
                <a:latin typeface="Comic Sans MS" pitchFamily="66" charset="0"/>
              </a:rPr>
              <a:t>Konkurs Matematycznego </a:t>
            </a:r>
            <a:r>
              <a:rPr lang="pl-PL" sz="4400" b="1" dirty="0" err="1" smtClean="0">
                <a:latin typeface="Comic Sans MS" pitchFamily="66" charset="0"/>
              </a:rPr>
              <a:t>Origami</a:t>
            </a:r>
            <a:r>
              <a:rPr lang="pl-PL" sz="4400" b="1" dirty="0" smtClean="0">
                <a:latin typeface="Comic Sans MS" pitchFamily="66" charset="0"/>
              </a:rPr>
              <a:t> „Żuraw”</a:t>
            </a:r>
            <a:endParaRPr lang="pl-PL" sz="4400" b="1" dirty="0">
              <a:latin typeface="Comic Sans MS" pitchFamily="66" charset="0"/>
            </a:endParaRPr>
          </a:p>
        </p:txBody>
      </p:sp>
      <p:sp>
        <p:nvSpPr>
          <p:cNvPr id="4" name="pole tekstowe 3"/>
          <p:cNvSpPr txBox="1"/>
          <p:nvPr/>
        </p:nvSpPr>
        <p:spPr>
          <a:xfrm>
            <a:off x="395536" y="3212976"/>
            <a:ext cx="5832648" cy="2985552"/>
          </a:xfrm>
          <a:prstGeom prst="horizontalScroll">
            <a:avLst/>
          </a:prstGeom>
          <a:noFill/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pl-PL" sz="2800" i="1" dirty="0" smtClean="0">
                <a:latin typeface="Comic Sans MS" pitchFamily="66" charset="0"/>
              </a:rPr>
              <a:t>Udział w finale:</a:t>
            </a:r>
          </a:p>
          <a:p>
            <a:r>
              <a:rPr lang="pl-PL" sz="2800" dirty="0" smtClean="0">
                <a:latin typeface="Comic Sans MS" pitchFamily="66" charset="0"/>
              </a:rPr>
              <a:t>Oliwia Przypadło (4a)</a:t>
            </a:r>
          </a:p>
          <a:p>
            <a:r>
              <a:rPr lang="pl-PL" sz="2800" dirty="0" smtClean="0">
                <a:latin typeface="Comic Sans MS" pitchFamily="66" charset="0"/>
              </a:rPr>
              <a:t>Paulina Kołodziejczyk (4a)</a:t>
            </a:r>
          </a:p>
          <a:p>
            <a:r>
              <a:rPr lang="pl-PL" sz="2800" dirty="0" smtClean="0">
                <a:latin typeface="Comic Sans MS" pitchFamily="66" charset="0"/>
              </a:rPr>
              <a:t>Franciszek </a:t>
            </a:r>
            <a:r>
              <a:rPr lang="pl-PL" sz="2800" dirty="0" err="1" smtClean="0">
                <a:latin typeface="Comic Sans MS" pitchFamily="66" charset="0"/>
              </a:rPr>
              <a:t>Jaremkiewicz</a:t>
            </a:r>
            <a:r>
              <a:rPr lang="pl-PL" sz="2800" dirty="0" smtClean="0">
                <a:latin typeface="Comic Sans MS" pitchFamily="66" charset="0"/>
              </a:rPr>
              <a:t> (5b)</a:t>
            </a:r>
          </a:p>
          <a:p>
            <a:r>
              <a:rPr lang="pl-PL" sz="2800" dirty="0" err="1" smtClean="0">
                <a:latin typeface="Comic Sans MS" pitchFamily="66" charset="0"/>
              </a:rPr>
              <a:t>Aleksanda</a:t>
            </a:r>
            <a:r>
              <a:rPr lang="pl-PL" sz="2800" dirty="0" smtClean="0">
                <a:latin typeface="Comic Sans MS" pitchFamily="66" charset="0"/>
              </a:rPr>
              <a:t> </a:t>
            </a:r>
            <a:r>
              <a:rPr lang="pl-PL" sz="2800" dirty="0" err="1" smtClean="0">
                <a:latin typeface="Comic Sans MS" pitchFamily="66" charset="0"/>
              </a:rPr>
              <a:t>Owsianik</a:t>
            </a:r>
            <a:r>
              <a:rPr lang="pl-PL" sz="2800" dirty="0" smtClean="0">
                <a:latin typeface="Comic Sans MS" pitchFamily="66" charset="0"/>
              </a:rPr>
              <a:t> (5b)</a:t>
            </a:r>
          </a:p>
        </p:txBody>
      </p:sp>
      <p:pic>
        <p:nvPicPr>
          <p:cNvPr id="5" name="Obraz 4" descr="connect_photo (2)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 rot="1876910">
            <a:off x="5894381" y="1916865"/>
            <a:ext cx="3000333" cy="18002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Obraz 5" descr="connect_photo (3)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 rot="20467356">
            <a:off x="6600303" y="4977109"/>
            <a:ext cx="2224538" cy="133472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spd="med" advClick="0">
    <p:pull dir="l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5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5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 descr="img007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7596336" y="0"/>
            <a:ext cx="1547664" cy="1522410"/>
          </a:xfrm>
          <a:prstGeom prst="rect">
            <a:avLst/>
          </a:prstGeom>
        </p:spPr>
      </p:pic>
      <p:sp>
        <p:nvSpPr>
          <p:cNvPr id="3" name="pole tekstowe 2"/>
          <p:cNvSpPr txBox="1"/>
          <p:nvPr/>
        </p:nvSpPr>
        <p:spPr>
          <a:xfrm>
            <a:off x="971600" y="836712"/>
            <a:ext cx="612068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4400" b="1" dirty="0" smtClean="0">
                <a:latin typeface="Comic Sans MS" pitchFamily="66" charset="0"/>
              </a:rPr>
              <a:t>Kangur matematyczny</a:t>
            </a:r>
            <a:endParaRPr lang="pl-PL" sz="4400" b="1" dirty="0">
              <a:latin typeface="Comic Sans MS" pitchFamily="66" charset="0"/>
            </a:endParaRPr>
          </a:p>
        </p:txBody>
      </p:sp>
      <p:sp>
        <p:nvSpPr>
          <p:cNvPr id="4" name="pole tekstowe 3"/>
          <p:cNvSpPr txBox="1"/>
          <p:nvPr/>
        </p:nvSpPr>
        <p:spPr>
          <a:xfrm>
            <a:off x="1295636" y="1988840"/>
            <a:ext cx="6552728" cy="4703266"/>
          </a:xfrm>
          <a:prstGeom prst="horizontalScroll">
            <a:avLst/>
          </a:prstGeom>
          <a:noFill/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pl-PL" sz="3200" i="1" dirty="0" smtClean="0">
                <a:solidFill>
                  <a:schemeClr val="dk1"/>
                </a:solidFill>
                <a:latin typeface="Comic Sans MS" pitchFamily="66" charset="0"/>
              </a:rPr>
              <a:t>Wyróżnienia:</a:t>
            </a:r>
          </a:p>
          <a:p>
            <a:r>
              <a:rPr lang="pl-PL" sz="3200" dirty="0" smtClean="0">
                <a:latin typeface="Comic Sans MS" pitchFamily="66" charset="0"/>
              </a:rPr>
              <a:t>Daria Wesołek (2c)</a:t>
            </a:r>
          </a:p>
          <a:p>
            <a:r>
              <a:rPr lang="pl-PL" sz="3200" dirty="0" smtClean="0">
                <a:latin typeface="Comic Sans MS" pitchFamily="66" charset="0"/>
              </a:rPr>
              <a:t>Laura Jędrysiak (2d)</a:t>
            </a:r>
          </a:p>
          <a:p>
            <a:r>
              <a:rPr lang="pl-PL" sz="3200" dirty="0" smtClean="0">
                <a:latin typeface="Comic Sans MS" pitchFamily="66" charset="0"/>
              </a:rPr>
              <a:t>Zuzanna Dulewicz (2d)</a:t>
            </a:r>
          </a:p>
          <a:p>
            <a:r>
              <a:rPr lang="pl-PL" sz="3200" dirty="0" smtClean="0">
                <a:latin typeface="Comic Sans MS" pitchFamily="66" charset="0"/>
              </a:rPr>
              <a:t>Jan Hubicki (2d)</a:t>
            </a:r>
          </a:p>
          <a:p>
            <a:r>
              <a:rPr lang="pl-PL" sz="3200" dirty="0" smtClean="0">
                <a:latin typeface="Comic Sans MS" pitchFamily="66" charset="0"/>
              </a:rPr>
              <a:t>Daniel </a:t>
            </a:r>
            <a:r>
              <a:rPr lang="pl-PL" sz="3200" dirty="0" err="1" smtClean="0">
                <a:latin typeface="Comic Sans MS" pitchFamily="66" charset="0"/>
              </a:rPr>
              <a:t>Desouky</a:t>
            </a:r>
            <a:r>
              <a:rPr lang="pl-PL" sz="3200" dirty="0" smtClean="0">
                <a:latin typeface="Comic Sans MS" pitchFamily="66" charset="0"/>
              </a:rPr>
              <a:t> (4b)</a:t>
            </a:r>
          </a:p>
          <a:p>
            <a:r>
              <a:rPr lang="pl-PL" sz="3200" dirty="0" smtClean="0">
                <a:latin typeface="Comic Sans MS" pitchFamily="66" charset="0"/>
              </a:rPr>
              <a:t>Nel Skowronek (5a)</a:t>
            </a:r>
          </a:p>
        </p:txBody>
      </p:sp>
    </p:spTree>
  </p:cSld>
  <p:clrMapOvr>
    <a:masterClrMapping/>
  </p:clrMapOvr>
  <p:transition spd="med" advClick="0">
    <p:pull dir="l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 descr="img007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7596336" y="0"/>
            <a:ext cx="1547664" cy="1522410"/>
          </a:xfrm>
          <a:prstGeom prst="rect">
            <a:avLst/>
          </a:prstGeom>
        </p:spPr>
      </p:pic>
      <p:sp>
        <p:nvSpPr>
          <p:cNvPr id="3" name="pole tekstowe 2"/>
          <p:cNvSpPr txBox="1"/>
          <p:nvPr/>
        </p:nvSpPr>
        <p:spPr>
          <a:xfrm>
            <a:off x="971600" y="836712"/>
            <a:ext cx="6120680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4400" b="1" dirty="0" smtClean="0">
                <a:latin typeface="Comic Sans MS" pitchFamily="66" charset="0"/>
              </a:rPr>
              <a:t>XI Mistrzostwa Wrocławia w Szybkim Liczeniu</a:t>
            </a:r>
            <a:endParaRPr lang="pl-PL" sz="4400" b="1" dirty="0">
              <a:latin typeface="Comic Sans MS" pitchFamily="66" charset="0"/>
            </a:endParaRPr>
          </a:p>
        </p:txBody>
      </p:sp>
      <p:sp>
        <p:nvSpPr>
          <p:cNvPr id="4" name="pole tekstowe 3"/>
          <p:cNvSpPr txBox="1"/>
          <p:nvPr/>
        </p:nvSpPr>
        <p:spPr>
          <a:xfrm>
            <a:off x="899592" y="2708920"/>
            <a:ext cx="7344816" cy="4048899"/>
          </a:xfrm>
          <a:prstGeom prst="horizontalScroll">
            <a:avLst/>
          </a:prstGeom>
          <a:noFill/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pl-PL" sz="2400" b="1" i="1" dirty="0" smtClean="0">
                <a:solidFill>
                  <a:schemeClr val="dk1"/>
                </a:solidFill>
                <a:latin typeface="Comic Sans MS" pitchFamily="66" charset="0"/>
              </a:rPr>
              <a:t>I miejsce </a:t>
            </a:r>
            <a:r>
              <a:rPr lang="pl-PL" sz="2400" i="1" dirty="0" smtClean="0">
                <a:solidFill>
                  <a:schemeClr val="dk1"/>
                </a:solidFill>
                <a:latin typeface="Comic Sans MS" pitchFamily="66" charset="0"/>
              </a:rPr>
              <a:t>w rywalizacji szkół</a:t>
            </a:r>
          </a:p>
          <a:p>
            <a:endParaRPr lang="pl-PL" sz="2400" dirty="0" smtClean="0">
              <a:solidFill>
                <a:schemeClr val="dk1"/>
              </a:solidFill>
              <a:latin typeface="Comic Sans MS" pitchFamily="66" charset="0"/>
            </a:endParaRPr>
          </a:p>
          <a:p>
            <a:r>
              <a:rPr lang="pl-PL" sz="2400" b="1" i="1" dirty="0" smtClean="0">
                <a:latin typeface="Comic Sans MS" pitchFamily="66" charset="0"/>
              </a:rPr>
              <a:t>I miejsce </a:t>
            </a:r>
            <a:r>
              <a:rPr lang="pl-PL" sz="2400" i="1" dirty="0" smtClean="0">
                <a:latin typeface="Comic Sans MS" pitchFamily="66" charset="0"/>
              </a:rPr>
              <a:t>w rywalizacji drużyn: </a:t>
            </a:r>
            <a:r>
              <a:rPr lang="pl-PL" sz="2400" dirty="0" smtClean="0">
                <a:latin typeface="Comic Sans MS" pitchFamily="66" charset="0"/>
              </a:rPr>
              <a:t>Małgorzata Rączka (6a), Nel Skowronek (5a), Patryk Jóźwin (6b), Witold Ostrowski (6b)</a:t>
            </a:r>
          </a:p>
          <a:p>
            <a:r>
              <a:rPr lang="pl-PL" sz="2400" b="1" i="1" dirty="0" smtClean="0">
                <a:latin typeface="Comic Sans MS" pitchFamily="66" charset="0"/>
              </a:rPr>
              <a:t>II miejsce </a:t>
            </a:r>
            <a:r>
              <a:rPr lang="pl-PL" sz="2400" i="1" dirty="0" smtClean="0">
                <a:latin typeface="Comic Sans MS" pitchFamily="66" charset="0"/>
              </a:rPr>
              <a:t>w rywalizacji drużyn: </a:t>
            </a:r>
            <a:r>
              <a:rPr lang="pl-PL" sz="2400" dirty="0" smtClean="0">
                <a:latin typeface="Comic Sans MS" pitchFamily="66" charset="0"/>
              </a:rPr>
              <a:t>Natalia Bąkowska (6a), Beata Jaworska (6a), Martyna Pluta (6a), Dominik Bąkowski (6a)</a:t>
            </a:r>
          </a:p>
        </p:txBody>
      </p:sp>
    </p:spTree>
  </p:cSld>
  <p:clrMapOvr>
    <a:masterClrMapping/>
  </p:clrMapOvr>
  <p:transition spd="med" advClick="0">
    <p:pull dir="l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 descr="img007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7596336" y="0"/>
            <a:ext cx="1547664" cy="1522410"/>
          </a:xfrm>
          <a:prstGeom prst="rect">
            <a:avLst/>
          </a:prstGeom>
        </p:spPr>
      </p:pic>
      <p:sp>
        <p:nvSpPr>
          <p:cNvPr id="3" name="pole tekstowe 2"/>
          <p:cNvSpPr txBox="1"/>
          <p:nvPr/>
        </p:nvSpPr>
        <p:spPr>
          <a:xfrm>
            <a:off x="971600" y="836712"/>
            <a:ext cx="6120680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4400" b="1" dirty="0" smtClean="0">
                <a:latin typeface="Comic Sans MS" pitchFamily="66" charset="0"/>
              </a:rPr>
              <a:t>XI Mistrzostwa Wrocławia w Szybkim Liczeniu</a:t>
            </a:r>
            <a:endParaRPr lang="pl-PL" sz="4400" b="1" dirty="0">
              <a:latin typeface="Comic Sans MS" pitchFamily="66" charset="0"/>
            </a:endParaRPr>
          </a:p>
        </p:txBody>
      </p:sp>
      <p:pic>
        <p:nvPicPr>
          <p:cNvPr id="5" name="Obraz 4" descr="connect_photo (6)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23528" y="3356992"/>
            <a:ext cx="4104456" cy="307834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Obraz 5" descr="connect_photo (7)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572000" y="2492896"/>
            <a:ext cx="4248472" cy="318635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spd="med" advClick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5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 descr="img007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7596336" y="0"/>
            <a:ext cx="1547664" cy="1522410"/>
          </a:xfrm>
          <a:prstGeom prst="rect">
            <a:avLst/>
          </a:prstGeom>
        </p:spPr>
      </p:pic>
      <p:sp>
        <p:nvSpPr>
          <p:cNvPr id="3" name="pole tekstowe 2"/>
          <p:cNvSpPr txBox="1"/>
          <p:nvPr/>
        </p:nvSpPr>
        <p:spPr>
          <a:xfrm>
            <a:off x="971600" y="836712"/>
            <a:ext cx="6120680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4400" b="1" dirty="0" smtClean="0">
                <a:latin typeface="Comic Sans MS" pitchFamily="66" charset="0"/>
              </a:rPr>
              <a:t>XI Mistrzostwa Wrocławia w Szybkim Liczeniu</a:t>
            </a:r>
            <a:endParaRPr lang="pl-PL" sz="4400" b="1" dirty="0">
              <a:latin typeface="Comic Sans MS" pitchFamily="66" charset="0"/>
            </a:endParaRPr>
          </a:p>
        </p:txBody>
      </p:sp>
      <p:pic>
        <p:nvPicPr>
          <p:cNvPr id="7" name="Obraz 6" descr="CCF20160613_00001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3329204"/>
            <a:ext cx="2546236" cy="352879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Obraz 7" descr="CCF20160613_00002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299169" y="3330000"/>
            <a:ext cx="2545662" cy="352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Obraz 8" descr="CCF20160613_00003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6598338" y="3330000"/>
            <a:ext cx="2545662" cy="352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spd="med" advClick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5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5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 descr="img007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7596336" y="0"/>
            <a:ext cx="1547664" cy="1522410"/>
          </a:xfrm>
          <a:prstGeom prst="rect">
            <a:avLst/>
          </a:prstGeom>
        </p:spPr>
      </p:pic>
      <p:sp>
        <p:nvSpPr>
          <p:cNvPr id="5" name="pole tekstowe 4"/>
          <p:cNvSpPr txBox="1"/>
          <p:nvPr/>
        </p:nvSpPr>
        <p:spPr>
          <a:xfrm>
            <a:off x="1691680" y="3645024"/>
            <a:ext cx="5112568" cy="2740164"/>
          </a:xfrm>
          <a:prstGeom prst="horizontalScroll">
            <a:avLst/>
          </a:prstGeom>
          <a:noFill/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endParaRPr lang="pl-PL" sz="3200" dirty="0" smtClean="0">
              <a:latin typeface="Comic Sans MS" pitchFamily="66" charset="0"/>
            </a:endParaRPr>
          </a:p>
          <a:p>
            <a:r>
              <a:rPr lang="pl-PL" sz="3200" i="1" dirty="0" smtClean="0">
                <a:latin typeface="Comic Sans MS" pitchFamily="66" charset="0"/>
              </a:rPr>
              <a:t>Finaliści:</a:t>
            </a:r>
          </a:p>
          <a:p>
            <a:r>
              <a:rPr lang="pl-PL" sz="3200" dirty="0" smtClean="0">
                <a:latin typeface="Comic Sans MS" pitchFamily="66" charset="0"/>
              </a:rPr>
              <a:t>Maciej Pluta (4a)</a:t>
            </a:r>
          </a:p>
          <a:p>
            <a:r>
              <a:rPr lang="pl-PL" sz="3200" dirty="0" smtClean="0">
                <a:latin typeface="Comic Sans MS" pitchFamily="66" charset="0"/>
              </a:rPr>
              <a:t>Martyna Pluta (6a)</a:t>
            </a:r>
          </a:p>
        </p:txBody>
      </p:sp>
      <p:sp>
        <p:nvSpPr>
          <p:cNvPr id="4" name="Prostokąt 3"/>
          <p:cNvSpPr/>
          <p:nvPr/>
        </p:nvSpPr>
        <p:spPr>
          <a:xfrm>
            <a:off x="1043608" y="1628507"/>
            <a:ext cx="5760640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sz="4400" b="1" dirty="0" smtClean="0">
                <a:latin typeface="Comic Sans MS" panose="030F0702030302020204" pitchFamily="66" charset="0"/>
                <a:ea typeface="Cambria Math" panose="02040503050406030204" pitchFamily="18" charset="0"/>
              </a:rPr>
              <a:t>Mistrzostwa Dolnego Śląska w </a:t>
            </a:r>
            <a:r>
              <a:rPr lang="pl-PL" sz="4400" b="1" dirty="0" err="1" smtClean="0">
                <a:latin typeface="Comic Sans MS" panose="030F0702030302020204" pitchFamily="66" charset="0"/>
                <a:ea typeface="Cambria Math" panose="02040503050406030204" pitchFamily="18" charset="0"/>
              </a:rPr>
              <a:t>Sudoku</a:t>
            </a:r>
            <a:endParaRPr lang="pl-PL" sz="4400" b="1" dirty="0">
              <a:latin typeface="Comic Sans MS" panose="030F0702030302020204" pitchFamily="66" charset="0"/>
              <a:ea typeface="Cambria Math" panose="02040503050406030204" pitchFamily="18" charset="0"/>
            </a:endParaRPr>
          </a:p>
        </p:txBody>
      </p:sp>
    </p:spTree>
  </p:cSld>
  <p:clrMapOvr>
    <a:masterClrMapping/>
  </p:clrMapOvr>
  <p:transition spd="med" advClick="0">
    <p:pull dir="l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ole tekstowe 1"/>
          <p:cNvSpPr txBox="1"/>
          <p:nvPr/>
        </p:nvSpPr>
        <p:spPr>
          <a:xfrm>
            <a:off x="539552" y="836712"/>
            <a:ext cx="6336704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4400" b="1" dirty="0" smtClean="0">
                <a:latin typeface="Comic Sans MS" pitchFamily="66" charset="0"/>
              </a:rPr>
              <a:t>Pasowanie na czytelnika uczniów pierwszych klas</a:t>
            </a:r>
            <a:endParaRPr lang="pl-PL" sz="4400" b="1" dirty="0">
              <a:latin typeface="Comic Sans MS" pitchFamily="66" charset="0"/>
            </a:endParaRPr>
          </a:p>
        </p:txBody>
      </p:sp>
      <p:pic>
        <p:nvPicPr>
          <p:cNvPr id="3" name="Obraz 2" descr="img007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7596336" y="0"/>
            <a:ext cx="1547664" cy="1522410"/>
          </a:xfrm>
          <a:prstGeom prst="rect">
            <a:avLst/>
          </a:prstGeom>
        </p:spPr>
      </p:pic>
      <p:pic>
        <p:nvPicPr>
          <p:cNvPr id="4" name="Obraz 3" descr="connect_photo (4)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 rot="415911">
            <a:off x="5004048" y="2996952"/>
            <a:ext cx="3888432" cy="291632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Obraz 4" descr="connect_photo (5)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 rot="20756746">
            <a:off x="492034" y="3325340"/>
            <a:ext cx="4106813" cy="308011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spd="slow">
    <p:pull dir="l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withEffect">
                                  <p:stCondLst>
                                    <p:cond delay="200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1" presetClass="entr" presetSubtype="0" fill="hold" nodeType="withEffect">
                                  <p:stCondLst>
                                    <p:cond delay="200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 descr="img007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7596336" y="0"/>
            <a:ext cx="1547664" cy="1522410"/>
          </a:xfrm>
          <a:prstGeom prst="rect">
            <a:avLst/>
          </a:prstGeom>
        </p:spPr>
      </p:pic>
      <p:sp>
        <p:nvSpPr>
          <p:cNvPr id="5" name="pole tekstowe 4"/>
          <p:cNvSpPr txBox="1"/>
          <p:nvPr/>
        </p:nvSpPr>
        <p:spPr>
          <a:xfrm>
            <a:off x="1691680" y="3645024"/>
            <a:ext cx="5112568" cy="2085796"/>
          </a:xfrm>
          <a:prstGeom prst="horizontalScroll">
            <a:avLst/>
          </a:prstGeom>
          <a:noFill/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endParaRPr lang="pl-PL" sz="3200" dirty="0" smtClean="0">
              <a:latin typeface="Comic Sans MS" pitchFamily="66" charset="0"/>
            </a:endParaRPr>
          </a:p>
          <a:p>
            <a:r>
              <a:rPr lang="pl-PL" sz="3200" i="1" dirty="0" smtClean="0">
                <a:latin typeface="Comic Sans MS" pitchFamily="66" charset="0"/>
              </a:rPr>
              <a:t>Finalistka:</a:t>
            </a:r>
          </a:p>
          <a:p>
            <a:r>
              <a:rPr lang="pl-PL" sz="3200" dirty="0" smtClean="0">
                <a:latin typeface="Comic Sans MS" pitchFamily="66" charset="0"/>
              </a:rPr>
              <a:t>Marysia Dulewicz (3b)</a:t>
            </a:r>
          </a:p>
        </p:txBody>
      </p:sp>
      <p:sp>
        <p:nvSpPr>
          <p:cNvPr id="4" name="Prostokąt 3"/>
          <p:cNvSpPr/>
          <p:nvPr/>
        </p:nvSpPr>
        <p:spPr>
          <a:xfrm>
            <a:off x="1043608" y="1628507"/>
            <a:ext cx="5760640" cy="21236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sz="4400" b="1" dirty="0" smtClean="0">
                <a:latin typeface="Comic Sans MS" panose="030F0702030302020204" pitchFamily="66" charset="0"/>
                <a:ea typeface="Cambria Math" panose="02040503050406030204" pitchFamily="18" charset="0"/>
              </a:rPr>
              <a:t>Miejski Konkurs Matematyczny </a:t>
            </a:r>
          </a:p>
          <a:p>
            <a:r>
              <a:rPr lang="pl-PL" sz="4400" b="1" dirty="0" smtClean="0">
                <a:latin typeface="Comic Sans MS" panose="030F0702030302020204" pitchFamily="66" charset="0"/>
                <a:ea typeface="Cambria Math" panose="02040503050406030204" pitchFamily="18" charset="0"/>
              </a:rPr>
              <a:t>klas III</a:t>
            </a:r>
            <a:endParaRPr lang="pl-PL" sz="4400" b="1" dirty="0">
              <a:latin typeface="Comic Sans MS" panose="030F0702030302020204" pitchFamily="66" charset="0"/>
              <a:ea typeface="Cambria Math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16543574"/>
      </p:ext>
    </p:extLst>
  </p:cSld>
  <p:clrMapOvr>
    <a:masterClrMapping/>
  </p:clrMapOvr>
  <p:transition spd="med" advClick="0">
    <p:pull dir="l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 descr="img007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7596336" y="0"/>
            <a:ext cx="1547664" cy="1522410"/>
          </a:xfrm>
          <a:prstGeom prst="rect">
            <a:avLst/>
          </a:prstGeom>
        </p:spPr>
      </p:pic>
      <p:sp>
        <p:nvSpPr>
          <p:cNvPr id="3" name="pole tekstowe 2"/>
          <p:cNvSpPr txBox="1"/>
          <p:nvPr/>
        </p:nvSpPr>
        <p:spPr>
          <a:xfrm>
            <a:off x="971600" y="836712"/>
            <a:ext cx="6264696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4400" b="1" dirty="0" smtClean="0">
                <a:latin typeface="Comic Sans MS" pitchFamily="66" charset="0"/>
              </a:rPr>
              <a:t>Konkurs „Komputerowy Mistrz”</a:t>
            </a:r>
            <a:endParaRPr lang="pl-PL" sz="4400" b="1" dirty="0">
              <a:latin typeface="Comic Sans MS" pitchFamily="66" charset="0"/>
            </a:endParaRPr>
          </a:p>
        </p:txBody>
      </p:sp>
      <p:sp>
        <p:nvSpPr>
          <p:cNvPr id="5" name="pole tekstowe 4"/>
          <p:cNvSpPr txBox="1"/>
          <p:nvPr/>
        </p:nvSpPr>
        <p:spPr>
          <a:xfrm>
            <a:off x="683568" y="2154734"/>
            <a:ext cx="5256584" cy="4703266"/>
          </a:xfrm>
          <a:prstGeom prst="horizontalScroll">
            <a:avLst/>
          </a:prstGeom>
          <a:noFill/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pl-PL" sz="3200" i="1" dirty="0" smtClean="0">
                <a:solidFill>
                  <a:schemeClr val="dk1"/>
                </a:solidFill>
                <a:latin typeface="Comic Sans MS" pitchFamily="66" charset="0"/>
              </a:rPr>
              <a:t>Półfinaliści: </a:t>
            </a:r>
          </a:p>
          <a:p>
            <a:r>
              <a:rPr lang="pl-PL" sz="3200" dirty="0" smtClean="0">
                <a:latin typeface="Comic Sans MS" pitchFamily="66" charset="0"/>
              </a:rPr>
              <a:t>Beata Jaworska (6a), Franciszek </a:t>
            </a:r>
            <a:r>
              <a:rPr lang="pl-PL" sz="3200" dirty="0" err="1" smtClean="0">
                <a:latin typeface="Comic Sans MS" pitchFamily="66" charset="0"/>
              </a:rPr>
              <a:t>Jaremkiewicz</a:t>
            </a:r>
            <a:r>
              <a:rPr lang="pl-PL" sz="3200" dirty="0" smtClean="0">
                <a:latin typeface="Comic Sans MS" pitchFamily="66" charset="0"/>
              </a:rPr>
              <a:t> (5b)</a:t>
            </a:r>
          </a:p>
          <a:p>
            <a:endParaRPr lang="pl-PL" sz="3200" dirty="0" smtClean="0">
              <a:latin typeface="Comic Sans MS" pitchFamily="66" charset="0"/>
            </a:endParaRPr>
          </a:p>
          <a:p>
            <a:r>
              <a:rPr lang="pl-PL" sz="3200" i="1" dirty="0" smtClean="0">
                <a:latin typeface="Comic Sans MS" pitchFamily="66" charset="0"/>
              </a:rPr>
              <a:t>Finalistka:</a:t>
            </a:r>
          </a:p>
          <a:p>
            <a:r>
              <a:rPr lang="pl-PL" sz="3200" dirty="0" smtClean="0">
                <a:latin typeface="Comic Sans MS" pitchFamily="66" charset="0"/>
              </a:rPr>
              <a:t>Beata Jaworska (6a)</a:t>
            </a:r>
          </a:p>
        </p:txBody>
      </p:sp>
      <p:pic>
        <p:nvPicPr>
          <p:cNvPr id="7" name="Obraz 6" descr="kkkmmm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228184" y="3068960"/>
            <a:ext cx="2585559" cy="253822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577110291"/>
      </p:ext>
    </p:extLst>
  </p:cSld>
  <p:clrMapOvr>
    <a:masterClrMapping/>
  </p:clrMapOvr>
  <p:transition spd="med" advClick="0">
    <p:pull dir="l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5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 descr="img007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7596336" y="0"/>
            <a:ext cx="1547664" cy="1522410"/>
          </a:xfrm>
          <a:prstGeom prst="rect">
            <a:avLst/>
          </a:prstGeom>
        </p:spPr>
      </p:pic>
      <p:sp>
        <p:nvSpPr>
          <p:cNvPr id="3" name="pole tekstowe 2"/>
          <p:cNvSpPr txBox="1"/>
          <p:nvPr/>
        </p:nvSpPr>
        <p:spPr>
          <a:xfrm>
            <a:off x="971600" y="836712"/>
            <a:ext cx="6264696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4400" b="1" dirty="0" smtClean="0">
                <a:latin typeface="Comic Sans MS" pitchFamily="66" charset="0"/>
              </a:rPr>
              <a:t>Turniej Gier Komputerowych „</a:t>
            </a:r>
            <a:r>
              <a:rPr lang="pl-PL" sz="4400" b="1" dirty="0" err="1" smtClean="0">
                <a:latin typeface="Comic Sans MS" pitchFamily="66" charset="0"/>
              </a:rPr>
              <a:t>Gimbler</a:t>
            </a:r>
            <a:r>
              <a:rPr lang="pl-PL" sz="4400" b="1" dirty="0" smtClean="0">
                <a:latin typeface="Comic Sans MS" pitchFamily="66" charset="0"/>
              </a:rPr>
              <a:t>”</a:t>
            </a:r>
            <a:endParaRPr lang="pl-PL" sz="4400" b="1" dirty="0">
              <a:latin typeface="Comic Sans MS" pitchFamily="66" charset="0"/>
            </a:endParaRPr>
          </a:p>
        </p:txBody>
      </p:sp>
      <p:sp>
        <p:nvSpPr>
          <p:cNvPr id="4" name="pole tekstowe 3"/>
          <p:cNvSpPr txBox="1"/>
          <p:nvPr/>
        </p:nvSpPr>
        <p:spPr>
          <a:xfrm>
            <a:off x="755576" y="2924944"/>
            <a:ext cx="4968552" cy="3394531"/>
          </a:xfrm>
          <a:prstGeom prst="horizontalScroll">
            <a:avLst/>
          </a:prstGeom>
          <a:noFill/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pl-PL" sz="3200" i="1" dirty="0" smtClean="0">
                <a:solidFill>
                  <a:schemeClr val="dk1"/>
                </a:solidFill>
                <a:latin typeface="Comic Sans MS" pitchFamily="66" charset="0"/>
              </a:rPr>
              <a:t>II miejsce zajęła drużyna w składzie:</a:t>
            </a:r>
          </a:p>
          <a:p>
            <a:r>
              <a:rPr lang="pl-PL" sz="3200" dirty="0" smtClean="0">
                <a:latin typeface="Comic Sans MS" pitchFamily="66" charset="0"/>
              </a:rPr>
              <a:t>Maciej Korzeniewski, Witold Ostrowski, Maciej Szczepaniak</a:t>
            </a:r>
            <a:r>
              <a:rPr lang="pl-PL" sz="3200" dirty="0" smtClean="0">
                <a:solidFill>
                  <a:schemeClr val="dk1"/>
                </a:solidFill>
                <a:latin typeface="Comic Sans MS" pitchFamily="66" charset="0"/>
              </a:rPr>
              <a:t> </a:t>
            </a:r>
            <a:endParaRPr lang="pl-PL" sz="3200" dirty="0" smtClean="0">
              <a:latin typeface="Comic Sans MS" pitchFamily="66" charset="0"/>
            </a:endParaRPr>
          </a:p>
        </p:txBody>
      </p:sp>
      <p:pic>
        <p:nvPicPr>
          <p:cNvPr id="5" name="Obraz 4" descr="_DSC0082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868144" y="1916832"/>
            <a:ext cx="3036990" cy="201622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Obraz 5" descr="_DSC0057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940152" y="4365104"/>
            <a:ext cx="3036990" cy="201622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spd="med" advClick="0">
    <p:pull dir="l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5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5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 descr="img007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7596336" y="0"/>
            <a:ext cx="1547664" cy="1522410"/>
          </a:xfrm>
          <a:prstGeom prst="rect">
            <a:avLst/>
          </a:prstGeom>
        </p:spPr>
      </p:pic>
      <p:sp>
        <p:nvSpPr>
          <p:cNvPr id="3" name="pole tekstowe 2"/>
          <p:cNvSpPr txBox="1"/>
          <p:nvPr/>
        </p:nvSpPr>
        <p:spPr>
          <a:xfrm>
            <a:off x="971600" y="836712"/>
            <a:ext cx="612068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3600" b="1" dirty="0" smtClean="0">
                <a:latin typeface="Comic Sans MS" pitchFamily="66" charset="0"/>
              </a:rPr>
              <a:t>Międzyszkolny konkurs grafiki komputerowej „Krasnal </a:t>
            </a:r>
            <a:r>
              <a:rPr lang="pl-PL" sz="3600" b="1" dirty="0" err="1" smtClean="0">
                <a:latin typeface="Comic Sans MS" pitchFamily="66" charset="0"/>
              </a:rPr>
              <a:t>Dyslektuś</a:t>
            </a:r>
            <a:r>
              <a:rPr lang="pl-PL" sz="3600" b="1" dirty="0" smtClean="0">
                <a:latin typeface="Comic Sans MS" pitchFamily="66" charset="0"/>
              </a:rPr>
              <a:t> dba o środowisko”</a:t>
            </a:r>
            <a:endParaRPr lang="pl-PL" sz="3600" b="1" dirty="0">
              <a:latin typeface="Comic Sans MS" pitchFamily="66" charset="0"/>
            </a:endParaRPr>
          </a:p>
        </p:txBody>
      </p:sp>
      <p:sp>
        <p:nvSpPr>
          <p:cNvPr id="4" name="pole tekstowe 3"/>
          <p:cNvSpPr txBox="1"/>
          <p:nvPr/>
        </p:nvSpPr>
        <p:spPr>
          <a:xfrm>
            <a:off x="2087724" y="3789040"/>
            <a:ext cx="4968552" cy="1431429"/>
          </a:xfrm>
          <a:prstGeom prst="horizontalScroll">
            <a:avLst/>
          </a:prstGeom>
          <a:noFill/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pl-PL" sz="3200" i="1" dirty="0" smtClean="0">
                <a:solidFill>
                  <a:schemeClr val="dk1"/>
                </a:solidFill>
                <a:latin typeface="Comic Sans MS" pitchFamily="66" charset="0"/>
              </a:rPr>
              <a:t>I miejsce:</a:t>
            </a:r>
          </a:p>
          <a:p>
            <a:r>
              <a:rPr lang="pl-PL" sz="3200" dirty="0" smtClean="0">
                <a:latin typeface="Comic Sans MS" pitchFamily="66" charset="0"/>
              </a:rPr>
              <a:t>Borys Marchewka (1c)</a:t>
            </a:r>
          </a:p>
        </p:txBody>
      </p:sp>
    </p:spTree>
  </p:cSld>
  <p:clrMapOvr>
    <a:masterClrMapping/>
  </p:clrMapOvr>
  <p:transition spd="med" advClick="0">
    <p:pull dir="l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 descr="img007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7596336" y="0"/>
            <a:ext cx="1547664" cy="1522410"/>
          </a:xfrm>
          <a:prstGeom prst="rect">
            <a:avLst/>
          </a:prstGeom>
        </p:spPr>
      </p:pic>
      <p:sp>
        <p:nvSpPr>
          <p:cNvPr id="3" name="pole tekstowe 2"/>
          <p:cNvSpPr txBox="1"/>
          <p:nvPr/>
        </p:nvSpPr>
        <p:spPr>
          <a:xfrm>
            <a:off x="827584" y="476672"/>
            <a:ext cx="6624736" cy="34778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4400" b="1" dirty="0">
                <a:latin typeface="Comic Sans MS" panose="030F0702030302020204" pitchFamily="66" charset="0"/>
              </a:rPr>
              <a:t>XV Powiatowy  Konkurs Recytatorski “Wrocławska Młodzież Recytuje Wrocławskich Poetów”</a:t>
            </a:r>
          </a:p>
        </p:txBody>
      </p:sp>
      <p:sp>
        <p:nvSpPr>
          <p:cNvPr id="4" name="pole tekstowe 3"/>
          <p:cNvSpPr txBox="1"/>
          <p:nvPr/>
        </p:nvSpPr>
        <p:spPr>
          <a:xfrm>
            <a:off x="1187624" y="3954546"/>
            <a:ext cx="6516724" cy="1431429"/>
          </a:xfrm>
          <a:prstGeom prst="horizontalScroll">
            <a:avLst/>
          </a:prstGeom>
          <a:noFill/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pl-PL" sz="3200" dirty="0" smtClean="0">
                <a:latin typeface="Comic Sans MS" pitchFamily="66" charset="0"/>
              </a:rPr>
              <a:t>Pola Stupak (3c) – w</a:t>
            </a:r>
            <a:r>
              <a:rPr lang="pl-PL" sz="3200" i="1" dirty="0" smtClean="0">
                <a:latin typeface="Comic Sans MS" pitchFamily="66" charset="0"/>
              </a:rPr>
              <a:t>yróżnienie</a:t>
            </a:r>
          </a:p>
          <a:p>
            <a:endParaRPr lang="pl-PL" sz="3200" i="1" dirty="0" smtClean="0">
              <a:latin typeface="Comic Sans MS" pitchFamily="66" charset="0"/>
            </a:endParaRPr>
          </a:p>
        </p:txBody>
      </p:sp>
    </p:spTree>
  </p:cSld>
  <p:clrMapOvr>
    <a:masterClrMapping/>
  </p:clrMapOvr>
  <p:transition spd="med" advClick="0">
    <p:pull dir="l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 descr="img007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7596336" y="0"/>
            <a:ext cx="1547664" cy="1522410"/>
          </a:xfrm>
          <a:prstGeom prst="rect">
            <a:avLst/>
          </a:prstGeom>
        </p:spPr>
      </p:pic>
      <p:sp>
        <p:nvSpPr>
          <p:cNvPr id="3" name="pole tekstowe 2"/>
          <p:cNvSpPr txBox="1"/>
          <p:nvPr/>
        </p:nvSpPr>
        <p:spPr>
          <a:xfrm>
            <a:off x="971600" y="836712"/>
            <a:ext cx="612068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3600" b="1" dirty="0" smtClean="0">
                <a:latin typeface="Comic Sans MS" pitchFamily="66" charset="0"/>
              </a:rPr>
              <a:t>Konkurs Recytatorski dla klas I – III „Spotkanie z wierszem”</a:t>
            </a:r>
            <a:endParaRPr lang="pl-PL" sz="3600" b="1" dirty="0">
              <a:latin typeface="Comic Sans MS" pitchFamily="66" charset="0"/>
            </a:endParaRPr>
          </a:p>
        </p:txBody>
      </p:sp>
      <p:sp>
        <p:nvSpPr>
          <p:cNvPr id="4" name="pole tekstowe 3"/>
          <p:cNvSpPr txBox="1"/>
          <p:nvPr/>
        </p:nvSpPr>
        <p:spPr>
          <a:xfrm>
            <a:off x="1439652" y="2924944"/>
            <a:ext cx="6264696" cy="2740164"/>
          </a:xfrm>
          <a:prstGeom prst="horizontalScroll">
            <a:avLst/>
          </a:prstGeom>
          <a:noFill/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pl-PL" sz="3200" dirty="0" smtClean="0">
                <a:solidFill>
                  <a:schemeClr val="dk1"/>
                </a:solidFill>
                <a:latin typeface="Comic Sans MS" pitchFamily="66" charset="0"/>
              </a:rPr>
              <a:t>Stanisław </a:t>
            </a:r>
            <a:r>
              <a:rPr lang="pl-PL" sz="3200" dirty="0" err="1" smtClean="0">
                <a:solidFill>
                  <a:schemeClr val="dk1"/>
                </a:solidFill>
                <a:latin typeface="Comic Sans MS" pitchFamily="66" charset="0"/>
              </a:rPr>
              <a:t>Maciorowski</a:t>
            </a:r>
            <a:r>
              <a:rPr lang="pl-PL" sz="3200" dirty="0" smtClean="0">
                <a:latin typeface="Comic Sans MS" pitchFamily="66" charset="0"/>
              </a:rPr>
              <a:t> (1e) – </a:t>
            </a:r>
            <a:r>
              <a:rPr lang="pl-PL" sz="3200" i="1" dirty="0" smtClean="0">
                <a:latin typeface="Comic Sans MS" pitchFamily="66" charset="0"/>
              </a:rPr>
              <a:t>finalista etapu dzielnicowego, wyróżnienie w etapie miejskim</a:t>
            </a:r>
          </a:p>
        </p:txBody>
      </p:sp>
    </p:spTree>
    <p:extLst>
      <p:ext uri="{BB962C8B-B14F-4D97-AF65-F5344CB8AC3E}">
        <p14:creationId xmlns:p14="http://schemas.microsoft.com/office/powerpoint/2010/main" val="1218878386"/>
      </p:ext>
    </p:extLst>
  </p:cSld>
  <p:clrMapOvr>
    <a:masterClrMapping/>
  </p:clrMapOvr>
  <p:transition spd="med" advClick="0">
    <p:pull dir="l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 descr="img007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7596336" y="0"/>
            <a:ext cx="1547664" cy="1522410"/>
          </a:xfrm>
          <a:prstGeom prst="rect">
            <a:avLst/>
          </a:prstGeom>
        </p:spPr>
      </p:pic>
      <p:sp>
        <p:nvSpPr>
          <p:cNvPr id="3" name="pole tekstowe 2"/>
          <p:cNvSpPr txBox="1"/>
          <p:nvPr/>
        </p:nvSpPr>
        <p:spPr>
          <a:xfrm>
            <a:off x="971600" y="836712"/>
            <a:ext cx="612068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3600" b="1" dirty="0" smtClean="0">
                <a:latin typeface="Comic Sans MS" pitchFamily="66" charset="0"/>
              </a:rPr>
              <a:t>XXV Powiatowy Konkurs Wiedzy o Wrocławiu „Wrocław, moje miasto”</a:t>
            </a:r>
            <a:endParaRPr lang="pl-PL" sz="3600" b="1" dirty="0">
              <a:latin typeface="Comic Sans MS" pitchFamily="66" charset="0"/>
            </a:endParaRPr>
          </a:p>
        </p:txBody>
      </p:sp>
      <p:sp>
        <p:nvSpPr>
          <p:cNvPr id="4" name="pole tekstowe 3"/>
          <p:cNvSpPr txBox="1"/>
          <p:nvPr/>
        </p:nvSpPr>
        <p:spPr>
          <a:xfrm>
            <a:off x="1673678" y="2924944"/>
            <a:ext cx="5796644" cy="2085796"/>
          </a:xfrm>
          <a:prstGeom prst="horizontalScroll">
            <a:avLst/>
          </a:prstGeom>
          <a:noFill/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pl-PL" sz="3200" i="1" dirty="0" smtClean="0">
                <a:solidFill>
                  <a:schemeClr val="dk1"/>
                </a:solidFill>
                <a:latin typeface="Comic Sans MS" pitchFamily="66" charset="0"/>
              </a:rPr>
              <a:t>Awans do finału:</a:t>
            </a:r>
          </a:p>
          <a:p>
            <a:r>
              <a:rPr lang="pl-PL" sz="3200" dirty="0" smtClean="0">
                <a:latin typeface="Comic Sans MS" pitchFamily="66" charset="0"/>
              </a:rPr>
              <a:t>Beata Jaworska (6a)</a:t>
            </a:r>
          </a:p>
          <a:p>
            <a:r>
              <a:rPr lang="pl-PL" sz="3200" dirty="0" smtClean="0">
                <a:latin typeface="Comic Sans MS" pitchFamily="66" charset="0"/>
              </a:rPr>
              <a:t>Mateusz </a:t>
            </a:r>
            <a:r>
              <a:rPr lang="pl-PL" sz="3200" dirty="0" err="1" smtClean="0">
                <a:latin typeface="Comic Sans MS" pitchFamily="66" charset="0"/>
              </a:rPr>
              <a:t>Rachuciński</a:t>
            </a:r>
            <a:r>
              <a:rPr lang="pl-PL" sz="3200" dirty="0" smtClean="0">
                <a:latin typeface="Comic Sans MS" pitchFamily="66" charset="0"/>
              </a:rPr>
              <a:t> (5b)</a:t>
            </a:r>
          </a:p>
        </p:txBody>
      </p:sp>
    </p:spTree>
  </p:cSld>
  <p:clrMapOvr>
    <a:masterClrMapping/>
  </p:clrMapOvr>
  <p:transition spd="med" advClick="0">
    <p:pull dir="l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 descr="img007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7596336" y="0"/>
            <a:ext cx="1547664" cy="1522410"/>
          </a:xfrm>
          <a:prstGeom prst="rect">
            <a:avLst/>
          </a:prstGeom>
        </p:spPr>
      </p:pic>
      <p:sp>
        <p:nvSpPr>
          <p:cNvPr id="3" name="pole tekstowe 2"/>
          <p:cNvSpPr txBox="1"/>
          <p:nvPr/>
        </p:nvSpPr>
        <p:spPr>
          <a:xfrm>
            <a:off x="971600" y="836712"/>
            <a:ext cx="612068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3600" b="1" dirty="0" smtClean="0">
                <a:latin typeface="Comic Sans MS" pitchFamily="66" charset="0"/>
              </a:rPr>
              <a:t>Konkurs fotograficzno-literacki „Kamienice Wrocławia”</a:t>
            </a:r>
            <a:endParaRPr lang="pl-PL" sz="3600" b="1" dirty="0">
              <a:latin typeface="Comic Sans MS" pitchFamily="66" charset="0"/>
            </a:endParaRPr>
          </a:p>
        </p:txBody>
      </p:sp>
      <p:sp>
        <p:nvSpPr>
          <p:cNvPr id="4" name="pole tekstowe 3"/>
          <p:cNvSpPr txBox="1"/>
          <p:nvPr/>
        </p:nvSpPr>
        <p:spPr>
          <a:xfrm>
            <a:off x="611560" y="3573016"/>
            <a:ext cx="4140460" cy="1431429"/>
          </a:xfrm>
          <a:prstGeom prst="horizontalScroll">
            <a:avLst/>
          </a:prstGeom>
          <a:noFill/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pl-PL" sz="3200" i="1" dirty="0" smtClean="0">
                <a:solidFill>
                  <a:schemeClr val="dk1"/>
                </a:solidFill>
                <a:latin typeface="Comic Sans MS" pitchFamily="66" charset="0"/>
              </a:rPr>
              <a:t>I miejsce:</a:t>
            </a:r>
          </a:p>
          <a:p>
            <a:r>
              <a:rPr lang="pl-PL" sz="3200" dirty="0" smtClean="0">
                <a:latin typeface="Comic Sans MS" pitchFamily="66" charset="0"/>
              </a:rPr>
              <a:t>Martyna Pluta (6a)</a:t>
            </a:r>
          </a:p>
        </p:txBody>
      </p:sp>
      <p:pic>
        <p:nvPicPr>
          <p:cNvPr id="5" name="Obraz 4" descr="CCF20160613_00000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364088" y="1961456"/>
            <a:ext cx="3533148" cy="489654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spd="med" advClick="0">
    <p:pull dir="l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5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 descr="img007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7596336" y="0"/>
            <a:ext cx="1547664" cy="1522410"/>
          </a:xfrm>
          <a:prstGeom prst="rect">
            <a:avLst/>
          </a:prstGeom>
        </p:spPr>
      </p:pic>
      <p:sp>
        <p:nvSpPr>
          <p:cNvPr id="3" name="pole tekstowe 2"/>
          <p:cNvSpPr txBox="1"/>
          <p:nvPr/>
        </p:nvSpPr>
        <p:spPr>
          <a:xfrm>
            <a:off x="971600" y="836712"/>
            <a:ext cx="6552728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4000" b="1" dirty="0" smtClean="0">
                <a:latin typeface="Comic Sans MS" pitchFamily="66" charset="0"/>
              </a:rPr>
              <a:t>II Powiatowy Konkurs Wiedzy o Wrocławskim Sporcie „Wrocławski sport wczoraj i dziś”</a:t>
            </a:r>
            <a:endParaRPr lang="pl-PL" sz="4000" b="1" dirty="0">
              <a:latin typeface="Comic Sans MS" pitchFamily="66" charset="0"/>
            </a:endParaRPr>
          </a:p>
        </p:txBody>
      </p:sp>
      <p:sp>
        <p:nvSpPr>
          <p:cNvPr id="4" name="pole tekstowe 3"/>
          <p:cNvSpPr txBox="1"/>
          <p:nvPr/>
        </p:nvSpPr>
        <p:spPr>
          <a:xfrm>
            <a:off x="755576" y="3717032"/>
            <a:ext cx="3312368" cy="2085796"/>
          </a:xfrm>
          <a:prstGeom prst="horizontalScroll">
            <a:avLst/>
          </a:prstGeom>
          <a:noFill/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pl-PL" sz="3200" i="1" dirty="0" smtClean="0">
                <a:solidFill>
                  <a:schemeClr val="dk1"/>
                </a:solidFill>
                <a:latin typeface="Comic Sans MS" pitchFamily="66" charset="0"/>
              </a:rPr>
              <a:t>Finaliści:</a:t>
            </a:r>
          </a:p>
          <a:p>
            <a:r>
              <a:rPr lang="pl-PL" sz="3200" dirty="0" smtClean="0">
                <a:latin typeface="Comic Sans MS" pitchFamily="66" charset="0"/>
              </a:rPr>
              <a:t>Martyna Pluta</a:t>
            </a:r>
          </a:p>
          <a:p>
            <a:r>
              <a:rPr lang="pl-PL" sz="3200" dirty="0" smtClean="0">
                <a:latin typeface="Comic Sans MS" pitchFamily="66" charset="0"/>
              </a:rPr>
              <a:t>Maciej Pluta</a:t>
            </a:r>
          </a:p>
        </p:txBody>
      </p:sp>
      <p:pic>
        <p:nvPicPr>
          <p:cNvPr id="5" name="Obraz 4" descr="connect_photo (4)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283968" y="3645024"/>
            <a:ext cx="4478747" cy="252028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spd="med" advClick="0">
    <p:pull dir="l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5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 descr="img007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7596336" y="0"/>
            <a:ext cx="1547664" cy="1522410"/>
          </a:xfrm>
          <a:prstGeom prst="rect">
            <a:avLst/>
          </a:prstGeom>
        </p:spPr>
      </p:pic>
      <p:sp>
        <p:nvSpPr>
          <p:cNvPr id="3" name="pole tekstowe 2"/>
          <p:cNvSpPr txBox="1"/>
          <p:nvPr/>
        </p:nvSpPr>
        <p:spPr>
          <a:xfrm>
            <a:off x="971600" y="836712"/>
            <a:ext cx="655272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4000" b="1" dirty="0" smtClean="0">
                <a:latin typeface="Comic Sans MS" pitchFamily="66" charset="0"/>
              </a:rPr>
              <a:t>XVI Powiatowy Konkurs „</a:t>
            </a:r>
            <a:r>
              <a:rPr lang="pl-PL" sz="4000" b="1" dirty="0" err="1" smtClean="0">
                <a:latin typeface="Comic Sans MS" pitchFamily="66" charset="0"/>
              </a:rPr>
              <a:t>Wratislavia</a:t>
            </a:r>
            <a:r>
              <a:rPr lang="pl-PL" sz="4000" b="1" dirty="0" smtClean="0">
                <a:latin typeface="Comic Sans MS" pitchFamily="66" charset="0"/>
              </a:rPr>
              <a:t> Sacra”</a:t>
            </a:r>
            <a:endParaRPr lang="pl-PL" sz="4000" b="1" dirty="0">
              <a:latin typeface="Comic Sans MS" pitchFamily="66" charset="0"/>
            </a:endParaRPr>
          </a:p>
        </p:txBody>
      </p:sp>
      <p:sp>
        <p:nvSpPr>
          <p:cNvPr id="4" name="pole tekstowe 3"/>
          <p:cNvSpPr txBox="1"/>
          <p:nvPr/>
        </p:nvSpPr>
        <p:spPr>
          <a:xfrm>
            <a:off x="1979712" y="3717032"/>
            <a:ext cx="5184576" cy="1431429"/>
          </a:xfrm>
          <a:prstGeom prst="horizontalScroll">
            <a:avLst/>
          </a:prstGeom>
          <a:noFill/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pl-PL" sz="3200" i="1" dirty="0" smtClean="0">
                <a:solidFill>
                  <a:schemeClr val="dk1"/>
                </a:solidFill>
                <a:latin typeface="Comic Sans MS" pitchFamily="66" charset="0"/>
              </a:rPr>
              <a:t>III miejsce:</a:t>
            </a:r>
          </a:p>
          <a:p>
            <a:r>
              <a:rPr lang="pl-PL" sz="3200" dirty="0" smtClean="0">
                <a:latin typeface="Comic Sans MS" pitchFamily="66" charset="0"/>
              </a:rPr>
              <a:t>Olga Szymanowska (5a)</a:t>
            </a:r>
          </a:p>
        </p:txBody>
      </p:sp>
    </p:spTree>
    <p:extLst>
      <p:ext uri="{BB962C8B-B14F-4D97-AF65-F5344CB8AC3E}">
        <p14:creationId xmlns:p14="http://schemas.microsoft.com/office/powerpoint/2010/main" val="4257871446"/>
      </p:ext>
    </p:extLst>
  </p:cSld>
  <p:clrMapOvr>
    <a:masterClrMapping/>
  </p:clrMapOvr>
  <p:transition spd="med" advClick="0">
    <p:pull dir="l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ole tekstowe 1"/>
          <p:cNvSpPr txBox="1"/>
          <p:nvPr/>
        </p:nvSpPr>
        <p:spPr>
          <a:xfrm>
            <a:off x="539552" y="836712"/>
            <a:ext cx="6336704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4400" b="1" dirty="0" smtClean="0">
                <a:latin typeface="Comic Sans MS" pitchFamily="66" charset="0"/>
              </a:rPr>
              <a:t>XIII Matematyczny Marsz na Orientację</a:t>
            </a:r>
            <a:endParaRPr lang="pl-PL" sz="4400" b="1" dirty="0">
              <a:latin typeface="Comic Sans MS" pitchFamily="66" charset="0"/>
            </a:endParaRPr>
          </a:p>
        </p:txBody>
      </p:sp>
      <p:pic>
        <p:nvPicPr>
          <p:cNvPr id="3" name="Obraz 2" descr="img007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7596336" y="0"/>
            <a:ext cx="1547664" cy="1522410"/>
          </a:xfrm>
          <a:prstGeom prst="rect">
            <a:avLst/>
          </a:prstGeom>
        </p:spPr>
      </p:pic>
      <p:pic>
        <p:nvPicPr>
          <p:cNvPr id="4" name="Obraz 3" descr="connect_photo (2)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3356992"/>
            <a:ext cx="4547605" cy="302433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Obraz 5" descr="connect_photo (3)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499992" y="2204864"/>
            <a:ext cx="4410490" cy="345638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spd="slow">
    <p:pull dir="l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withEffect">
                                  <p:stCondLst>
                                    <p:cond delay="200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1" presetClass="entr" presetSubtype="0" fill="hold" nodeType="withEffect">
                                  <p:stCondLst>
                                    <p:cond delay="200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 descr="img007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7596336" y="0"/>
            <a:ext cx="1547664" cy="1522410"/>
          </a:xfrm>
          <a:prstGeom prst="rect">
            <a:avLst/>
          </a:prstGeom>
        </p:spPr>
      </p:pic>
      <p:sp>
        <p:nvSpPr>
          <p:cNvPr id="3" name="pole tekstowe 2"/>
          <p:cNvSpPr txBox="1"/>
          <p:nvPr/>
        </p:nvSpPr>
        <p:spPr>
          <a:xfrm>
            <a:off x="971600" y="836712"/>
            <a:ext cx="655272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4000" b="1" dirty="0" smtClean="0">
                <a:latin typeface="Comic Sans MS" pitchFamily="66" charset="0"/>
              </a:rPr>
              <a:t>Młodzieżowe Igrzyska Sportowe LA</a:t>
            </a:r>
            <a:endParaRPr lang="pl-PL" sz="4000" b="1" dirty="0">
              <a:latin typeface="Comic Sans MS" pitchFamily="66" charset="0"/>
            </a:endParaRPr>
          </a:p>
        </p:txBody>
      </p:sp>
      <p:sp>
        <p:nvSpPr>
          <p:cNvPr id="4" name="pole tekstowe 3"/>
          <p:cNvSpPr txBox="1"/>
          <p:nvPr/>
        </p:nvSpPr>
        <p:spPr>
          <a:xfrm>
            <a:off x="1043608" y="2924944"/>
            <a:ext cx="7056784" cy="2085796"/>
          </a:xfrm>
          <a:prstGeom prst="horizontalScroll">
            <a:avLst/>
          </a:prstGeom>
          <a:noFill/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pl-PL" sz="3200" i="1" dirty="0" smtClean="0">
                <a:solidFill>
                  <a:schemeClr val="dk1"/>
                </a:solidFill>
                <a:latin typeface="Comic Sans MS" pitchFamily="66" charset="0"/>
              </a:rPr>
              <a:t>III miejsce: </a:t>
            </a:r>
            <a:r>
              <a:rPr lang="pl-PL" sz="3200" dirty="0" smtClean="0">
                <a:solidFill>
                  <a:schemeClr val="dk1"/>
                </a:solidFill>
                <a:latin typeface="Comic Sans MS" pitchFamily="66" charset="0"/>
              </a:rPr>
              <a:t>Dominik Kącki (6a)</a:t>
            </a:r>
          </a:p>
          <a:p>
            <a:endParaRPr lang="pl-PL" sz="3200" dirty="0" smtClean="0">
              <a:solidFill>
                <a:schemeClr val="dk1"/>
              </a:solidFill>
              <a:latin typeface="Comic Sans MS" pitchFamily="66" charset="0"/>
            </a:endParaRPr>
          </a:p>
          <a:p>
            <a:r>
              <a:rPr lang="pl-PL" sz="3200" i="1" dirty="0" smtClean="0">
                <a:latin typeface="Comic Sans MS" pitchFamily="66" charset="0"/>
              </a:rPr>
              <a:t>IV miejsce: </a:t>
            </a:r>
            <a:r>
              <a:rPr lang="pl-PL" sz="3200" dirty="0" err="1" smtClean="0">
                <a:latin typeface="Comic Sans MS" pitchFamily="66" charset="0"/>
              </a:rPr>
              <a:t>Oliwier</a:t>
            </a:r>
            <a:r>
              <a:rPr lang="pl-PL" sz="3200" dirty="0" smtClean="0">
                <a:latin typeface="Comic Sans MS" pitchFamily="66" charset="0"/>
              </a:rPr>
              <a:t> Jaworski (4a)</a:t>
            </a:r>
          </a:p>
        </p:txBody>
      </p:sp>
    </p:spTree>
  </p:cSld>
  <p:clrMapOvr>
    <a:masterClrMapping/>
  </p:clrMapOvr>
  <p:transition spd="med" advClick="0">
    <p:pull dir="l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 descr="img007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7596336" y="0"/>
            <a:ext cx="1547664" cy="1522410"/>
          </a:xfrm>
          <a:prstGeom prst="rect">
            <a:avLst/>
          </a:prstGeom>
        </p:spPr>
      </p:pic>
      <p:sp>
        <p:nvSpPr>
          <p:cNvPr id="3" name="pole tekstowe 2"/>
          <p:cNvSpPr txBox="1"/>
          <p:nvPr/>
        </p:nvSpPr>
        <p:spPr>
          <a:xfrm>
            <a:off x="971600" y="836712"/>
            <a:ext cx="655272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4000" b="1" dirty="0" smtClean="0">
                <a:latin typeface="Comic Sans MS" pitchFamily="66" charset="0"/>
              </a:rPr>
              <a:t>Lekkoatletyka dla każdego</a:t>
            </a:r>
            <a:endParaRPr lang="pl-PL" sz="4000" b="1" dirty="0">
              <a:latin typeface="Comic Sans MS" pitchFamily="66" charset="0"/>
            </a:endParaRPr>
          </a:p>
        </p:txBody>
      </p:sp>
      <p:sp>
        <p:nvSpPr>
          <p:cNvPr id="4" name="pole tekstowe 3"/>
          <p:cNvSpPr txBox="1"/>
          <p:nvPr/>
        </p:nvSpPr>
        <p:spPr>
          <a:xfrm>
            <a:off x="467544" y="3140968"/>
            <a:ext cx="4608512" cy="1431429"/>
          </a:xfrm>
          <a:prstGeom prst="horizontalScroll">
            <a:avLst/>
          </a:prstGeom>
          <a:noFill/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pl-PL" sz="3200" i="1" dirty="0" smtClean="0">
                <a:solidFill>
                  <a:schemeClr val="dk1"/>
                </a:solidFill>
                <a:latin typeface="Comic Sans MS" pitchFamily="66" charset="0"/>
              </a:rPr>
              <a:t>I miejsce: </a:t>
            </a:r>
          </a:p>
          <a:p>
            <a:r>
              <a:rPr lang="pl-PL" sz="3200" dirty="0" err="1" smtClean="0">
                <a:solidFill>
                  <a:schemeClr val="dk1"/>
                </a:solidFill>
                <a:latin typeface="Comic Sans MS" pitchFamily="66" charset="0"/>
              </a:rPr>
              <a:t>Oliwier</a:t>
            </a:r>
            <a:r>
              <a:rPr lang="pl-PL" sz="3200" dirty="0" smtClean="0">
                <a:solidFill>
                  <a:schemeClr val="dk1"/>
                </a:solidFill>
                <a:latin typeface="Comic Sans MS" pitchFamily="66" charset="0"/>
              </a:rPr>
              <a:t> Jaworski (4a)</a:t>
            </a:r>
            <a:endParaRPr lang="pl-PL" sz="3200" dirty="0" smtClean="0">
              <a:latin typeface="Comic Sans MS" pitchFamily="66" charset="0"/>
            </a:endParaRPr>
          </a:p>
        </p:txBody>
      </p:sp>
      <p:pic>
        <p:nvPicPr>
          <p:cNvPr id="6" name="Obraz 5" descr="fffff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220072" y="1556792"/>
            <a:ext cx="3672408" cy="508407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spd="med" advClick="0">
    <p:pull dir="l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5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 descr="img007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7596336" y="0"/>
            <a:ext cx="1547664" cy="1522410"/>
          </a:xfrm>
          <a:prstGeom prst="rect">
            <a:avLst/>
          </a:prstGeom>
        </p:spPr>
      </p:pic>
      <p:sp>
        <p:nvSpPr>
          <p:cNvPr id="3" name="pole tekstowe 2"/>
          <p:cNvSpPr txBox="1"/>
          <p:nvPr/>
        </p:nvSpPr>
        <p:spPr>
          <a:xfrm>
            <a:off x="971600" y="836712"/>
            <a:ext cx="6912768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4000" b="1" dirty="0" smtClean="0">
                <a:latin typeface="Comic Sans MS" pitchFamily="66" charset="0"/>
              </a:rPr>
              <a:t>XXII Ogólnopolskie Finały Czwartków Lekkoatletycznych w Łodzi </a:t>
            </a:r>
            <a:endParaRPr lang="pl-PL" sz="4000" b="1" dirty="0">
              <a:latin typeface="Comic Sans MS" pitchFamily="66" charset="0"/>
            </a:endParaRPr>
          </a:p>
        </p:txBody>
      </p:sp>
      <p:sp>
        <p:nvSpPr>
          <p:cNvPr id="4" name="pole tekstowe 3"/>
          <p:cNvSpPr txBox="1"/>
          <p:nvPr/>
        </p:nvSpPr>
        <p:spPr>
          <a:xfrm>
            <a:off x="467544" y="3140968"/>
            <a:ext cx="4392488" cy="2740164"/>
          </a:xfrm>
          <a:prstGeom prst="horizontalScroll">
            <a:avLst/>
          </a:prstGeom>
          <a:noFill/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pl-PL" sz="3200" i="1" dirty="0" smtClean="0">
                <a:solidFill>
                  <a:schemeClr val="dk1"/>
                </a:solidFill>
                <a:latin typeface="Comic Sans MS" pitchFamily="66" charset="0"/>
              </a:rPr>
              <a:t>II miejsce w biegu na 300 m: </a:t>
            </a:r>
          </a:p>
          <a:p>
            <a:r>
              <a:rPr lang="pl-PL" sz="3200" dirty="0" err="1" smtClean="0">
                <a:solidFill>
                  <a:schemeClr val="dk1"/>
                </a:solidFill>
                <a:latin typeface="Comic Sans MS" pitchFamily="66" charset="0"/>
              </a:rPr>
              <a:t>Oliwier</a:t>
            </a:r>
            <a:r>
              <a:rPr lang="pl-PL" sz="3200" dirty="0" smtClean="0">
                <a:solidFill>
                  <a:schemeClr val="dk1"/>
                </a:solidFill>
                <a:latin typeface="Comic Sans MS" pitchFamily="66" charset="0"/>
              </a:rPr>
              <a:t> Jaworski (4a)</a:t>
            </a:r>
            <a:endParaRPr lang="pl-PL" sz="3200" dirty="0" smtClean="0">
              <a:latin typeface="Comic Sans MS" pitchFamily="66" charset="0"/>
            </a:endParaRPr>
          </a:p>
        </p:txBody>
      </p:sp>
      <p:pic>
        <p:nvPicPr>
          <p:cNvPr id="7" name="Obraz 6" descr="connect_photo (2)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364088" y="2996952"/>
            <a:ext cx="3456384" cy="194421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Obraz 7" descr="connect_photo (1)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444208" y="5013176"/>
            <a:ext cx="936104" cy="166418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spd="med" advClick="0">
    <p:pull dir="l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5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5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 descr="img007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7596336" y="0"/>
            <a:ext cx="1547664" cy="1522410"/>
          </a:xfrm>
          <a:prstGeom prst="rect">
            <a:avLst/>
          </a:prstGeom>
        </p:spPr>
      </p:pic>
      <p:sp>
        <p:nvSpPr>
          <p:cNvPr id="3" name="pole tekstowe 2"/>
          <p:cNvSpPr txBox="1"/>
          <p:nvPr/>
        </p:nvSpPr>
        <p:spPr>
          <a:xfrm>
            <a:off x="899592" y="836712"/>
            <a:ext cx="6552728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4000" b="1" dirty="0" smtClean="0">
                <a:latin typeface="Comic Sans MS" pitchFamily="66" charset="0"/>
              </a:rPr>
              <a:t>Międzyszkolny Konkurs Plastyczno-Literacki JESTEM BEZPIECZNY </a:t>
            </a:r>
          </a:p>
          <a:p>
            <a:r>
              <a:rPr lang="pl-PL" sz="4000" b="1" dirty="0" smtClean="0">
                <a:latin typeface="Comic Sans MS" pitchFamily="66" charset="0"/>
              </a:rPr>
              <a:t>W SZKOLE</a:t>
            </a:r>
            <a:endParaRPr lang="pl-PL" sz="4000" b="1" dirty="0">
              <a:latin typeface="Comic Sans MS" pitchFamily="66" charset="0"/>
            </a:endParaRPr>
          </a:p>
        </p:txBody>
      </p:sp>
      <p:sp>
        <p:nvSpPr>
          <p:cNvPr id="4" name="pole tekstowe 3"/>
          <p:cNvSpPr txBox="1"/>
          <p:nvPr/>
        </p:nvSpPr>
        <p:spPr>
          <a:xfrm>
            <a:off x="467544" y="3645024"/>
            <a:ext cx="5112568" cy="2085796"/>
          </a:xfrm>
          <a:prstGeom prst="horizontalScroll">
            <a:avLst/>
          </a:prstGeom>
          <a:noFill/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pl-PL" sz="3200" i="1" dirty="0" smtClean="0">
                <a:solidFill>
                  <a:schemeClr val="dk1"/>
                </a:solidFill>
                <a:latin typeface="Comic Sans MS" pitchFamily="66" charset="0"/>
              </a:rPr>
              <a:t>I miejsce w kategorii praca literacka – proza:</a:t>
            </a:r>
          </a:p>
          <a:p>
            <a:r>
              <a:rPr lang="pl-PL" sz="3200" dirty="0" smtClean="0">
                <a:latin typeface="Comic Sans MS" pitchFamily="66" charset="0"/>
              </a:rPr>
              <a:t>Zuzanna </a:t>
            </a:r>
            <a:r>
              <a:rPr lang="pl-PL" sz="3200" dirty="0" err="1" smtClean="0">
                <a:latin typeface="Comic Sans MS" pitchFamily="66" charset="0"/>
              </a:rPr>
              <a:t>Jaszek</a:t>
            </a:r>
            <a:endParaRPr lang="pl-PL" sz="3200" dirty="0" smtClean="0">
              <a:solidFill>
                <a:schemeClr val="dk1"/>
              </a:solidFill>
              <a:latin typeface="Comic Sans MS" pitchFamily="66" charset="0"/>
            </a:endParaRPr>
          </a:p>
        </p:txBody>
      </p:sp>
      <p:pic>
        <p:nvPicPr>
          <p:cNvPr id="6" name="Obraz 5" descr="eeee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084168" y="2636912"/>
            <a:ext cx="2727366" cy="396044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spd="med" advClick="0">
    <p:pull dir="l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5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 descr="img007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7596336" y="0"/>
            <a:ext cx="1547664" cy="1522410"/>
          </a:xfrm>
          <a:prstGeom prst="rect">
            <a:avLst/>
          </a:prstGeom>
        </p:spPr>
      </p:pic>
      <p:sp>
        <p:nvSpPr>
          <p:cNvPr id="3" name="pole tekstowe 2"/>
          <p:cNvSpPr txBox="1"/>
          <p:nvPr/>
        </p:nvSpPr>
        <p:spPr>
          <a:xfrm>
            <a:off x="971600" y="836712"/>
            <a:ext cx="6336704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3200" b="1" dirty="0" smtClean="0">
                <a:latin typeface="Comic Sans MS" pitchFamily="66" charset="0"/>
              </a:rPr>
              <a:t>XXXIII Wojewódzki Konkurs Plastyczny o tematyce ekologicznej z cyklu </a:t>
            </a:r>
            <a:r>
              <a:rPr lang="pl-PL" sz="3200" b="1" i="1" dirty="0" smtClean="0">
                <a:latin typeface="Comic Sans MS" pitchFamily="66" charset="0"/>
              </a:rPr>
              <a:t>Ziemia jest jedna</a:t>
            </a:r>
            <a:r>
              <a:rPr lang="pl-PL" sz="3200" b="1" dirty="0" smtClean="0">
                <a:latin typeface="Comic Sans MS" pitchFamily="66" charset="0"/>
              </a:rPr>
              <a:t> – „Zwierzęta udomowione”</a:t>
            </a:r>
            <a:endParaRPr lang="pl-PL" sz="3200" b="1" dirty="0">
              <a:latin typeface="Comic Sans MS" pitchFamily="66" charset="0"/>
            </a:endParaRPr>
          </a:p>
        </p:txBody>
      </p:sp>
      <p:sp>
        <p:nvSpPr>
          <p:cNvPr id="4" name="pole tekstowe 3"/>
          <p:cNvSpPr txBox="1"/>
          <p:nvPr/>
        </p:nvSpPr>
        <p:spPr>
          <a:xfrm>
            <a:off x="539552" y="2809101"/>
            <a:ext cx="8064896" cy="4048899"/>
          </a:xfrm>
          <a:prstGeom prst="horizontalScroll">
            <a:avLst/>
          </a:prstGeom>
          <a:noFill/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pl-PL" sz="3200" i="1" dirty="0" smtClean="0">
                <a:solidFill>
                  <a:schemeClr val="dk1"/>
                </a:solidFill>
                <a:latin typeface="Comic Sans MS" pitchFamily="66" charset="0"/>
              </a:rPr>
              <a:t>Wyróżnienie w kategorii rzeźba: </a:t>
            </a:r>
            <a:r>
              <a:rPr lang="pl-PL" sz="3200" dirty="0" smtClean="0">
                <a:latin typeface="Comic Sans MS" pitchFamily="66" charset="0"/>
              </a:rPr>
              <a:t>Alicja </a:t>
            </a:r>
            <a:r>
              <a:rPr lang="pl-PL" sz="3200" dirty="0" err="1" smtClean="0">
                <a:latin typeface="Comic Sans MS" pitchFamily="66" charset="0"/>
              </a:rPr>
              <a:t>Butanowicz</a:t>
            </a:r>
            <a:r>
              <a:rPr lang="pl-PL" sz="3200" dirty="0" smtClean="0">
                <a:latin typeface="Comic Sans MS" pitchFamily="66" charset="0"/>
              </a:rPr>
              <a:t> (2d)</a:t>
            </a:r>
          </a:p>
          <a:p>
            <a:r>
              <a:rPr lang="pl-PL" sz="3200" i="1" dirty="0" smtClean="0">
                <a:latin typeface="Comic Sans MS" pitchFamily="66" charset="0"/>
              </a:rPr>
              <a:t>Wyróżnienie w kategorii malarstwo: </a:t>
            </a:r>
            <a:r>
              <a:rPr lang="pl-PL" sz="3200" dirty="0" smtClean="0">
                <a:latin typeface="Comic Sans MS" pitchFamily="66" charset="0"/>
              </a:rPr>
              <a:t>Zuzanna Dulewicz (2d)</a:t>
            </a:r>
          </a:p>
          <a:p>
            <a:r>
              <a:rPr lang="pl-PL" sz="3200" i="1" dirty="0" smtClean="0">
                <a:latin typeface="Comic Sans MS" pitchFamily="66" charset="0"/>
              </a:rPr>
              <a:t>Wyróżnienie w kategorii fotografia: </a:t>
            </a:r>
            <a:r>
              <a:rPr lang="pl-PL" sz="3200" dirty="0" smtClean="0">
                <a:latin typeface="Comic Sans MS" pitchFamily="66" charset="0"/>
              </a:rPr>
              <a:t>Antonina Wolniak (4b)</a:t>
            </a:r>
          </a:p>
        </p:txBody>
      </p:sp>
    </p:spTree>
  </p:cSld>
  <p:clrMapOvr>
    <a:masterClrMapping/>
  </p:clrMapOvr>
  <p:transition spd="med" advClick="0">
    <p:pull dir="l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 descr="img007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7596336" y="0"/>
            <a:ext cx="1547664" cy="1522410"/>
          </a:xfrm>
          <a:prstGeom prst="rect">
            <a:avLst/>
          </a:prstGeom>
        </p:spPr>
      </p:pic>
      <p:sp>
        <p:nvSpPr>
          <p:cNvPr id="3" name="pole tekstowe 2"/>
          <p:cNvSpPr txBox="1"/>
          <p:nvPr/>
        </p:nvSpPr>
        <p:spPr>
          <a:xfrm>
            <a:off x="899592" y="764704"/>
            <a:ext cx="6624736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4400" b="1" dirty="0" smtClean="0">
                <a:latin typeface="Comic Sans MS" pitchFamily="66" charset="0"/>
              </a:rPr>
              <a:t>XXV Powiatowy Konkurs Plastyczny „Wrocław, moje miasto”</a:t>
            </a:r>
            <a:endParaRPr lang="pl-PL" sz="4400" b="1" dirty="0">
              <a:latin typeface="Comic Sans MS" pitchFamily="66" charset="0"/>
            </a:endParaRPr>
          </a:p>
        </p:txBody>
      </p:sp>
      <p:sp>
        <p:nvSpPr>
          <p:cNvPr id="4" name="pole tekstowe 3"/>
          <p:cNvSpPr txBox="1"/>
          <p:nvPr/>
        </p:nvSpPr>
        <p:spPr>
          <a:xfrm>
            <a:off x="467544" y="3861048"/>
            <a:ext cx="4212468" cy="1431429"/>
          </a:xfrm>
          <a:prstGeom prst="horizontalScroll">
            <a:avLst/>
          </a:prstGeom>
          <a:noFill/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pl-PL" sz="3200" i="1" dirty="0" smtClean="0">
                <a:solidFill>
                  <a:schemeClr val="dk1"/>
                </a:solidFill>
                <a:latin typeface="Comic Sans MS" pitchFamily="66" charset="0"/>
              </a:rPr>
              <a:t>III nagroda:</a:t>
            </a:r>
          </a:p>
          <a:p>
            <a:r>
              <a:rPr lang="pl-PL" sz="3200" dirty="0" smtClean="0">
                <a:latin typeface="Comic Sans MS" pitchFamily="66" charset="0"/>
              </a:rPr>
              <a:t>Izabel </a:t>
            </a:r>
            <a:r>
              <a:rPr lang="pl-PL" sz="3200" dirty="0" err="1" smtClean="0">
                <a:latin typeface="Comic Sans MS" pitchFamily="66" charset="0"/>
              </a:rPr>
              <a:t>Volkova</a:t>
            </a:r>
            <a:r>
              <a:rPr lang="pl-PL" sz="3200" dirty="0" smtClean="0">
                <a:latin typeface="Comic Sans MS" pitchFamily="66" charset="0"/>
              </a:rPr>
              <a:t> (5a)</a:t>
            </a:r>
          </a:p>
        </p:txBody>
      </p:sp>
      <p:pic>
        <p:nvPicPr>
          <p:cNvPr id="5" name="Obraz 4" descr="Izabel Volkova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292080" y="2276872"/>
            <a:ext cx="3168352" cy="439097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spd="med" advClick="0">
    <p:pull dir="l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5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 descr="img007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7596336" y="0"/>
            <a:ext cx="1547664" cy="1522410"/>
          </a:xfrm>
          <a:prstGeom prst="rect">
            <a:avLst/>
          </a:prstGeom>
        </p:spPr>
      </p:pic>
      <p:sp>
        <p:nvSpPr>
          <p:cNvPr id="3" name="pole tekstowe 2"/>
          <p:cNvSpPr txBox="1"/>
          <p:nvPr/>
        </p:nvSpPr>
        <p:spPr>
          <a:xfrm>
            <a:off x="899592" y="764704"/>
            <a:ext cx="6624736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4400" b="1" dirty="0" smtClean="0">
                <a:latin typeface="Comic Sans MS" panose="030F0702030302020204" pitchFamily="66" charset="0"/>
              </a:rPr>
              <a:t>Wojewódzki </a:t>
            </a:r>
            <a:r>
              <a:rPr lang="pl-PL" sz="4400" b="1" dirty="0">
                <a:latin typeface="Comic Sans MS" panose="030F0702030302020204" pitchFamily="66" charset="0"/>
              </a:rPr>
              <a:t>konkurs plastyczny “Wędrówki szlakiem </a:t>
            </a:r>
            <a:r>
              <a:rPr lang="pl-PL" sz="4400" b="1" dirty="0" smtClean="0">
                <a:latin typeface="Comic Sans MS" panose="030F0702030302020204" pitchFamily="66" charset="0"/>
              </a:rPr>
              <a:t>wartości”</a:t>
            </a:r>
            <a:endParaRPr lang="pl-PL" sz="4400" b="1" dirty="0">
              <a:latin typeface="Comic Sans MS" pitchFamily="66" charset="0"/>
            </a:endParaRPr>
          </a:p>
        </p:txBody>
      </p:sp>
      <p:sp>
        <p:nvSpPr>
          <p:cNvPr id="4" name="pole tekstowe 3"/>
          <p:cNvSpPr txBox="1"/>
          <p:nvPr/>
        </p:nvSpPr>
        <p:spPr>
          <a:xfrm>
            <a:off x="1115616" y="2924944"/>
            <a:ext cx="6912768" cy="2085796"/>
          </a:xfrm>
          <a:prstGeom prst="horizontalScroll">
            <a:avLst/>
          </a:prstGeom>
          <a:noFill/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pl-PL" sz="3200" i="1" dirty="0" smtClean="0">
                <a:solidFill>
                  <a:schemeClr val="dk1"/>
                </a:solidFill>
                <a:latin typeface="Comic Sans MS" pitchFamily="66" charset="0"/>
              </a:rPr>
              <a:t>I miejsce: </a:t>
            </a:r>
            <a:r>
              <a:rPr lang="pl-PL" sz="3200" dirty="0" smtClean="0"/>
              <a:t> </a:t>
            </a:r>
            <a:r>
              <a:rPr lang="pl-PL" sz="3200" dirty="0"/>
              <a:t>Kamil i Kacper </a:t>
            </a:r>
            <a:r>
              <a:rPr lang="pl-PL" sz="3200" dirty="0" smtClean="0"/>
              <a:t>Kluczkowscy </a:t>
            </a:r>
            <a:r>
              <a:rPr lang="pl-PL" sz="3200" dirty="0" smtClean="0">
                <a:solidFill>
                  <a:schemeClr val="dk1"/>
                </a:solidFill>
                <a:latin typeface="Comic Sans MS" pitchFamily="66" charset="0"/>
              </a:rPr>
              <a:t>(1a)</a:t>
            </a:r>
          </a:p>
          <a:p>
            <a:endParaRPr lang="pl-PL" sz="3200" dirty="0" smtClean="0">
              <a:solidFill>
                <a:schemeClr val="dk1"/>
              </a:solidFill>
              <a:latin typeface="Comic Sans MS" pitchFamily="66" charset="0"/>
            </a:endParaRPr>
          </a:p>
        </p:txBody>
      </p:sp>
    </p:spTree>
  </p:cSld>
  <p:clrMapOvr>
    <a:masterClrMapping/>
  </p:clrMapOvr>
  <p:transition spd="med" advClick="0">
    <p:pull dir="l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 descr="img007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7596336" y="0"/>
            <a:ext cx="1547664" cy="1522410"/>
          </a:xfrm>
          <a:prstGeom prst="rect">
            <a:avLst/>
          </a:prstGeom>
        </p:spPr>
      </p:pic>
      <p:sp>
        <p:nvSpPr>
          <p:cNvPr id="3" name="pole tekstowe 2"/>
          <p:cNvSpPr txBox="1"/>
          <p:nvPr/>
        </p:nvSpPr>
        <p:spPr>
          <a:xfrm>
            <a:off x="611560" y="836712"/>
            <a:ext cx="7272808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4000" b="1" dirty="0" smtClean="0">
                <a:latin typeface="Comic Sans MS" panose="030F0702030302020204" pitchFamily="66" charset="0"/>
              </a:rPr>
              <a:t>Konkurs </a:t>
            </a:r>
            <a:r>
              <a:rPr lang="pl-PL" sz="4000" b="1" dirty="0">
                <a:latin typeface="Comic Sans MS" panose="030F0702030302020204" pitchFamily="66" charset="0"/>
              </a:rPr>
              <a:t>"Zwierzęta chińskiego kalendarza" </a:t>
            </a:r>
            <a:r>
              <a:rPr lang="pl-PL" sz="4000" b="1" dirty="0" smtClean="0">
                <a:latin typeface="Comic Sans MS" panose="030F0702030302020204" pitchFamily="66" charset="0"/>
              </a:rPr>
              <a:t>organizowany </a:t>
            </a:r>
            <a:r>
              <a:rPr lang="pl-PL" sz="4000" b="1" dirty="0">
                <a:latin typeface="Comic Sans MS" panose="030F0702030302020204" pitchFamily="66" charset="0"/>
              </a:rPr>
              <a:t>przez Instytut Konfucjusza Uniwersytetu </a:t>
            </a:r>
            <a:r>
              <a:rPr lang="pl-PL" sz="4000" b="1" dirty="0" smtClean="0">
                <a:latin typeface="Comic Sans MS" panose="030F0702030302020204" pitchFamily="66" charset="0"/>
              </a:rPr>
              <a:t>Wrocławskiego</a:t>
            </a:r>
            <a:endParaRPr lang="pl-PL" sz="4000" b="1" dirty="0">
              <a:latin typeface="Comic Sans MS" panose="030F0702030302020204" pitchFamily="66" charset="0"/>
            </a:endParaRPr>
          </a:p>
        </p:txBody>
      </p:sp>
      <p:sp>
        <p:nvSpPr>
          <p:cNvPr id="4" name="pole tekstowe 3"/>
          <p:cNvSpPr txBox="1"/>
          <p:nvPr/>
        </p:nvSpPr>
        <p:spPr>
          <a:xfrm>
            <a:off x="1691680" y="4077072"/>
            <a:ext cx="5760640" cy="1431429"/>
          </a:xfrm>
          <a:prstGeom prst="horizontalScroll">
            <a:avLst/>
          </a:prstGeom>
          <a:noFill/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pl-PL" sz="3200" i="1" dirty="0" smtClean="0">
                <a:solidFill>
                  <a:schemeClr val="dk1"/>
                </a:solidFill>
                <a:latin typeface="Comic Sans MS" pitchFamily="66" charset="0"/>
              </a:rPr>
              <a:t>II miejsce:</a:t>
            </a:r>
          </a:p>
          <a:p>
            <a:r>
              <a:rPr lang="pl-PL" sz="3200" dirty="0" smtClean="0">
                <a:latin typeface="Comic Sans MS" pitchFamily="66" charset="0"/>
              </a:rPr>
              <a:t>Zuzanna Kamieniecka (3a)</a:t>
            </a:r>
          </a:p>
        </p:txBody>
      </p:sp>
    </p:spTree>
  </p:cSld>
  <p:clrMapOvr>
    <a:masterClrMapping/>
  </p:clrMapOvr>
  <p:transition spd="med" advClick="0">
    <p:pull dir="l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 descr="img007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7596336" y="0"/>
            <a:ext cx="1547664" cy="1522410"/>
          </a:xfrm>
          <a:prstGeom prst="rect">
            <a:avLst/>
          </a:prstGeom>
        </p:spPr>
      </p:pic>
      <p:sp>
        <p:nvSpPr>
          <p:cNvPr id="3" name="pole tekstowe 2"/>
          <p:cNvSpPr txBox="1"/>
          <p:nvPr/>
        </p:nvSpPr>
        <p:spPr>
          <a:xfrm>
            <a:off x="611560" y="836712"/>
            <a:ext cx="7272808" cy="34778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4400" b="1" dirty="0">
                <a:latin typeface="Comic Sans MS" panose="030F0702030302020204" pitchFamily="66" charset="0"/>
              </a:rPr>
              <a:t>Konkurs Plastyczny “Magiczny czas” - projekt kartki pocztowej o tematyce świątecznej i zimowej</a:t>
            </a:r>
          </a:p>
        </p:txBody>
      </p:sp>
      <p:sp>
        <p:nvSpPr>
          <p:cNvPr id="4" name="pole tekstowe 3"/>
          <p:cNvSpPr txBox="1"/>
          <p:nvPr/>
        </p:nvSpPr>
        <p:spPr>
          <a:xfrm>
            <a:off x="1691680" y="4077072"/>
            <a:ext cx="5760640" cy="1431429"/>
          </a:xfrm>
          <a:prstGeom prst="horizontalScroll">
            <a:avLst/>
          </a:prstGeom>
          <a:noFill/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pl-PL" sz="3200" i="1" dirty="0" smtClean="0">
                <a:solidFill>
                  <a:schemeClr val="dk1"/>
                </a:solidFill>
                <a:latin typeface="Comic Sans MS" pitchFamily="66" charset="0"/>
              </a:rPr>
              <a:t>II miejsce:</a:t>
            </a:r>
          </a:p>
          <a:p>
            <a:r>
              <a:rPr lang="pl-PL" sz="3200" dirty="0" smtClean="0">
                <a:latin typeface="Comic Sans MS" pitchFamily="66" charset="0"/>
              </a:rPr>
              <a:t>Hanna </a:t>
            </a:r>
            <a:r>
              <a:rPr lang="pl-PL" sz="3200" dirty="0" err="1" smtClean="0">
                <a:latin typeface="Comic Sans MS" pitchFamily="66" charset="0"/>
              </a:rPr>
              <a:t>Łocan</a:t>
            </a:r>
            <a:r>
              <a:rPr lang="pl-PL" sz="3200" dirty="0" smtClean="0">
                <a:latin typeface="Comic Sans MS" pitchFamily="66" charset="0"/>
              </a:rPr>
              <a:t> (3a)</a:t>
            </a:r>
          </a:p>
        </p:txBody>
      </p:sp>
    </p:spTree>
    <p:extLst>
      <p:ext uri="{BB962C8B-B14F-4D97-AF65-F5344CB8AC3E}">
        <p14:creationId xmlns:p14="http://schemas.microsoft.com/office/powerpoint/2010/main" val="2769927655"/>
      </p:ext>
    </p:extLst>
  </p:cSld>
  <p:clrMapOvr>
    <a:masterClrMapping/>
  </p:clrMapOvr>
  <p:transition spd="med" advClick="0">
    <p:pull dir="l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 descr="img007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7596336" y="0"/>
            <a:ext cx="1547664" cy="1522410"/>
          </a:xfrm>
          <a:prstGeom prst="rect">
            <a:avLst/>
          </a:prstGeom>
        </p:spPr>
      </p:pic>
      <p:sp>
        <p:nvSpPr>
          <p:cNvPr id="3" name="pole tekstowe 2"/>
          <p:cNvSpPr txBox="1"/>
          <p:nvPr/>
        </p:nvSpPr>
        <p:spPr>
          <a:xfrm>
            <a:off x="971600" y="836712"/>
            <a:ext cx="6624736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4400" b="1" dirty="0">
                <a:latin typeface="Comic Sans MS" panose="030F0702030302020204" pitchFamily="66" charset="0"/>
              </a:rPr>
              <a:t>Konkurs </a:t>
            </a:r>
            <a:r>
              <a:rPr lang="pl-PL" sz="4400" b="1" dirty="0" smtClean="0">
                <a:latin typeface="Comic Sans MS" panose="030F0702030302020204" pitchFamily="66" charset="0"/>
              </a:rPr>
              <a:t>„Wrocławskimi </a:t>
            </a:r>
            <a:r>
              <a:rPr lang="pl-PL" sz="4400" b="1" dirty="0">
                <a:latin typeface="Comic Sans MS" panose="030F0702030302020204" pitchFamily="66" charset="0"/>
              </a:rPr>
              <a:t>Śladami Mikołaja </a:t>
            </a:r>
            <a:r>
              <a:rPr lang="pl-PL" sz="4400" b="1" dirty="0" smtClean="0">
                <a:latin typeface="Comic Sans MS" panose="030F0702030302020204" pitchFamily="66" charset="0"/>
              </a:rPr>
              <a:t>Kopernika”</a:t>
            </a:r>
            <a:endParaRPr lang="pl-PL" sz="4400" b="1" dirty="0">
              <a:latin typeface="Comic Sans MS" pitchFamily="66" charset="0"/>
            </a:endParaRPr>
          </a:p>
        </p:txBody>
      </p:sp>
      <p:sp>
        <p:nvSpPr>
          <p:cNvPr id="4" name="pole tekstowe 3"/>
          <p:cNvSpPr txBox="1"/>
          <p:nvPr/>
        </p:nvSpPr>
        <p:spPr>
          <a:xfrm>
            <a:off x="1475656" y="3212976"/>
            <a:ext cx="5976664" cy="2085796"/>
          </a:xfrm>
          <a:prstGeom prst="horizontalScroll">
            <a:avLst/>
          </a:prstGeom>
          <a:noFill/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pl-PL" sz="3200" i="1" dirty="0" smtClean="0">
                <a:solidFill>
                  <a:schemeClr val="dk1"/>
                </a:solidFill>
                <a:latin typeface="Comic Sans MS" pitchFamily="66" charset="0"/>
              </a:rPr>
              <a:t>Wyróżnienie:</a:t>
            </a:r>
          </a:p>
          <a:p>
            <a:r>
              <a:rPr lang="pl-PL" sz="3200" dirty="0" smtClean="0">
                <a:latin typeface="Comic Sans MS" pitchFamily="66" charset="0"/>
              </a:rPr>
              <a:t>Hanna Całka (2c)</a:t>
            </a:r>
          </a:p>
          <a:p>
            <a:r>
              <a:rPr lang="pl-PL" sz="3200" dirty="0" smtClean="0">
                <a:latin typeface="Comic Sans MS" pitchFamily="66" charset="0"/>
              </a:rPr>
              <a:t>Michał Snopek (2c)</a:t>
            </a:r>
          </a:p>
        </p:txBody>
      </p:sp>
    </p:spTree>
    <p:extLst>
      <p:ext uri="{BB962C8B-B14F-4D97-AF65-F5344CB8AC3E}">
        <p14:creationId xmlns:p14="http://schemas.microsoft.com/office/powerpoint/2010/main" val="1108687953"/>
      </p:ext>
    </p:extLst>
  </p:cSld>
  <p:clrMapOvr>
    <a:masterClrMapping/>
  </p:clrMapOvr>
  <p:transition spd="med" advClick="0">
    <p:pull dir="l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ole tekstowe 1"/>
          <p:cNvSpPr txBox="1"/>
          <p:nvPr/>
        </p:nvSpPr>
        <p:spPr>
          <a:xfrm>
            <a:off x="539552" y="836712"/>
            <a:ext cx="6336704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4400" b="1" dirty="0" smtClean="0">
                <a:latin typeface="Comic Sans MS" pitchFamily="66" charset="0"/>
              </a:rPr>
              <a:t>XIII Matematyczny Marsz na Orientację</a:t>
            </a:r>
            <a:endParaRPr lang="pl-PL" sz="4400" b="1" dirty="0">
              <a:latin typeface="Comic Sans MS" pitchFamily="66" charset="0"/>
            </a:endParaRPr>
          </a:p>
        </p:txBody>
      </p:sp>
      <p:pic>
        <p:nvPicPr>
          <p:cNvPr id="3" name="Obraz 2" descr="img007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7596336" y="0"/>
            <a:ext cx="1547664" cy="1522410"/>
          </a:xfrm>
          <a:prstGeom prst="rect">
            <a:avLst/>
          </a:prstGeom>
        </p:spPr>
      </p:pic>
      <p:pic>
        <p:nvPicPr>
          <p:cNvPr id="4" name="Obraz 3" descr="connect_photo (1)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 rot="20510805">
            <a:off x="446123" y="2827993"/>
            <a:ext cx="3702616" cy="311799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Obraz 5" descr="connect_photo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 rot="864353">
            <a:off x="4754242" y="3234484"/>
            <a:ext cx="4059451" cy="316835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withEffect">
                                  <p:stCondLst>
                                    <p:cond delay="200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1" presetClass="entr" presetSubtype="0" fill="hold" nodeType="withEffect">
                                  <p:stCondLst>
                                    <p:cond delay="200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 descr="img007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7596336" y="0"/>
            <a:ext cx="1547664" cy="1522410"/>
          </a:xfrm>
          <a:prstGeom prst="rect">
            <a:avLst/>
          </a:prstGeom>
        </p:spPr>
      </p:pic>
      <p:sp>
        <p:nvSpPr>
          <p:cNvPr id="3" name="pole tekstowe 2"/>
          <p:cNvSpPr txBox="1"/>
          <p:nvPr/>
        </p:nvSpPr>
        <p:spPr>
          <a:xfrm>
            <a:off x="899592" y="764704"/>
            <a:ext cx="6336704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4400" b="1" dirty="0" smtClean="0">
                <a:latin typeface="Comic Sans MS" pitchFamily="66" charset="0"/>
              </a:rPr>
              <a:t>XXVI Konkurs na medal i małą formę rzeźbiarską „Moja przygoda ze sztuką”</a:t>
            </a:r>
            <a:endParaRPr lang="pl-PL" sz="4400" b="1" dirty="0">
              <a:latin typeface="Comic Sans MS" pitchFamily="66" charset="0"/>
            </a:endParaRPr>
          </a:p>
        </p:txBody>
      </p:sp>
      <p:sp>
        <p:nvSpPr>
          <p:cNvPr id="4" name="pole tekstowe 3"/>
          <p:cNvSpPr txBox="1"/>
          <p:nvPr/>
        </p:nvSpPr>
        <p:spPr>
          <a:xfrm>
            <a:off x="575556" y="3463469"/>
            <a:ext cx="7992888" cy="3394531"/>
          </a:xfrm>
          <a:prstGeom prst="horizontalScroll">
            <a:avLst/>
          </a:prstGeom>
          <a:noFill/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pl-PL" sz="3200" i="1" dirty="0" smtClean="0">
                <a:solidFill>
                  <a:schemeClr val="dk1"/>
                </a:solidFill>
                <a:latin typeface="Comic Sans MS" pitchFamily="66" charset="0"/>
              </a:rPr>
              <a:t>Nagroda: </a:t>
            </a:r>
            <a:r>
              <a:rPr lang="pl-PL" sz="3200" dirty="0" smtClean="0">
                <a:solidFill>
                  <a:schemeClr val="dk1"/>
                </a:solidFill>
                <a:latin typeface="Comic Sans MS" pitchFamily="66" charset="0"/>
              </a:rPr>
              <a:t>Franciszek </a:t>
            </a:r>
            <a:r>
              <a:rPr lang="pl-PL" sz="3200" dirty="0" err="1" smtClean="0">
                <a:solidFill>
                  <a:schemeClr val="dk1"/>
                </a:solidFill>
                <a:latin typeface="Comic Sans MS" pitchFamily="66" charset="0"/>
              </a:rPr>
              <a:t>Jaremkiewicz</a:t>
            </a:r>
            <a:r>
              <a:rPr lang="pl-PL" sz="3200" dirty="0" smtClean="0">
                <a:solidFill>
                  <a:schemeClr val="dk1"/>
                </a:solidFill>
                <a:latin typeface="Comic Sans MS" pitchFamily="66" charset="0"/>
              </a:rPr>
              <a:t> (5b)</a:t>
            </a:r>
          </a:p>
          <a:p>
            <a:r>
              <a:rPr lang="pl-PL" sz="3200" i="1" dirty="0" smtClean="0">
                <a:latin typeface="Comic Sans MS" pitchFamily="66" charset="0"/>
              </a:rPr>
              <a:t>Wyróżnienia: </a:t>
            </a:r>
            <a:r>
              <a:rPr lang="pl-PL" sz="3200" dirty="0" smtClean="0">
                <a:latin typeface="Comic Sans MS" pitchFamily="66" charset="0"/>
              </a:rPr>
              <a:t>Iwona Chełmicka (4a), Antonina Wolniak (4b), Julia Pluta (4b), Wiktoria Dunaj (4b)</a:t>
            </a:r>
          </a:p>
        </p:txBody>
      </p:sp>
    </p:spTree>
  </p:cSld>
  <p:clrMapOvr>
    <a:masterClrMapping/>
  </p:clrMapOvr>
  <p:transition spd="med" advClick="0">
    <p:pull dir="l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 descr="img007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7596336" y="0"/>
            <a:ext cx="1547664" cy="1522410"/>
          </a:xfrm>
          <a:prstGeom prst="rect">
            <a:avLst/>
          </a:prstGeom>
        </p:spPr>
      </p:pic>
      <p:sp>
        <p:nvSpPr>
          <p:cNvPr id="3" name="pole tekstowe 2"/>
          <p:cNvSpPr txBox="1"/>
          <p:nvPr/>
        </p:nvSpPr>
        <p:spPr>
          <a:xfrm>
            <a:off x="899592" y="764704"/>
            <a:ext cx="6624736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4000" b="1" dirty="0" smtClean="0">
                <a:latin typeface="Comic Sans MS" pitchFamily="66" charset="0"/>
              </a:rPr>
              <a:t>VIII Międzyszkolny Konkurs Graficzno-Plastyczny „Moje śniadanie do szkoły”</a:t>
            </a:r>
            <a:endParaRPr lang="pl-PL" sz="4000" b="1" dirty="0">
              <a:latin typeface="Comic Sans MS" pitchFamily="66" charset="0"/>
            </a:endParaRPr>
          </a:p>
        </p:txBody>
      </p:sp>
      <p:sp>
        <p:nvSpPr>
          <p:cNvPr id="4" name="pole tekstowe 3"/>
          <p:cNvSpPr txBox="1"/>
          <p:nvPr/>
        </p:nvSpPr>
        <p:spPr>
          <a:xfrm>
            <a:off x="719572" y="3212976"/>
            <a:ext cx="7704856" cy="3394531"/>
          </a:xfrm>
          <a:prstGeom prst="horizontalScroll">
            <a:avLst/>
          </a:prstGeom>
          <a:noFill/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pl-PL" sz="3200" i="1" dirty="0" smtClean="0">
                <a:solidFill>
                  <a:schemeClr val="dk1"/>
                </a:solidFill>
                <a:latin typeface="Comic Sans MS" pitchFamily="66" charset="0"/>
              </a:rPr>
              <a:t>Laureatka: </a:t>
            </a:r>
            <a:r>
              <a:rPr lang="pl-PL" sz="3200" dirty="0" smtClean="0">
                <a:solidFill>
                  <a:schemeClr val="dk1"/>
                </a:solidFill>
                <a:latin typeface="Comic Sans MS" pitchFamily="66" charset="0"/>
              </a:rPr>
              <a:t>Nikola Nowak (6b)</a:t>
            </a:r>
          </a:p>
          <a:p>
            <a:r>
              <a:rPr lang="pl-PL" sz="3200" i="1" dirty="0" smtClean="0">
                <a:latin typeface="Comic Sans MS" pitchFamily="66" charset="0"/>
              </a:rPr>
              <a:t>Wyróżnienia:</a:t>
            </a:r>
          </a:p>
          <a:p>
            <a:r>
              <a:rPr lang="pl-PL" sz="3200" dirty="0" smtClean="0">
                <a:latin typeface="Comic Sans MS" pitchFamily="66" charset="0"/>
              </a:rPr>
              <a:t>Aleksandra </a:t>
            </a:r>
            <a:r>
              <a:rPr lang="pl-PL" sz="3200" dirty="0" err="1" smtClean="0">
                <a:latin typeface="Comic Sans MS" pitchFamily="66" charset="0"/>
              </a:rPr>
              <a:t>Owsianik</a:t>
            </a:r>
            <a:r>
              <a:rPr lang="pl-PL" sz="3200" dirty="0" smtClean="0">
                <a:latin typeface="Comic Sans MS" pitchFamily="66" charset="0"/>
              </a:rPr>
              <a:t> (5b), Dominika Szafrańska (5a), Klara Kwaśniak (4b), Zuzanna Kamieniecka (3a)</a:t>
            </a:r>
          </a:p>
        </p:txBody>
      </p:sp>
    </p:spTree>
  </p:cSld>
  <p:clrMapOvr>
    <a:masterClrMapping/>
  </p:clrMapOvr>
  <p:transition spd="med" advClick="0">
    <p:pull dir="l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 descr="img007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7596336" y="0"/>
            <a:ext cx="1547664" cy="1522410"/>
          </a:xfrm>
          <a:prstGeom prst="rect">
            <a:avLst/>
          </a:prstGeom>
        </p:spPr>
      </p:pic>
      <p:sp>
        <p:nvSpPr>
          <p:cNvPr id="3" name="pole tekstowe 2"/>
          <p:cNvSpPr txBox="1"/>
          <p:nvPr/>
        </p:nvSpPr>
        <p:spPr>
          <a:xfrm>
            <a:off x="899592" y="764704"/>
            <a:ext cx="6624736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4000" b="1" dirty="0" smtClean="0">
                <a:latin typeface="Comic Sans MS" pitchFamily="66" charset="0"/>
              </a:rPr>
              <a:t>Międzyszkolny Konkurs Plastyczny „Najpiękniejszy bukiet”</a:t>
            </a:r>
            <a:endParaRPr lang="pl-PL" sz="4000" b="1" dirty="0">
              <a:latin typeface="Comic Sans MS" pitchFamily="66" charset="0"/>
            </a:endParaRPr>
          </a:p>
        </p:txBody>
      </p:sp>
      <p:sp>
        <p:nvSpPr>
          <p:cNvPr id="4" name="pole tekstowe 3"/>
          <p:cNvSpPr txBox="1"/>
          <p:nvPr/>
        </p:nvSpPr>
        <p:spPr>
          <a:xfrm>
            <a:off x="1115616" y="2924944"/>
            <a:ext cx="6912768" cy="2740164"/>
          </a:xfrm>
          <a:prstGeom prst="horizontalScroll">
            <a:avLst/>
          </a:prstGeom>
          <a:noFill/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pl-PL" sz="3200" i="1" dirty="0" smtClean="0">
                <a:solidFill>
                  <a:schemeClr val="dk1"/>
                </a:solidFill>
                <a:latin typeface="Comic Sans MS" pitchFamily="66" charset="0"/>
              </a:rPr>
              <a:t>I miejsce: </a:t>
            </a:r>
            <a:r>
              <a:rPr lang="pl-PL" sz="3200" dirty="0" smtClean="0">
                <a:solidFill>
                  <a:schemeClr val="dk1"/>
                </a:solidFill>
                <a:latin typeface="Comic Sans MS" pitchFamily="66" charset="0"/>
              </a:rPr>
              <a:t>Gabrysia Wolska (1a)</a:t>
            </a:r>
          </a:p>
          <a:p>
            <a:endParaRPr lang="pl-PL" sz="3200" dirty="0" smtClean="0">
              <a:solidFill>
                <a:schemeClr val="dk1"/>
              </a:solidFill>
              <a:latin typeface="Comic Sans MS" pitchFamily="66" charset="0"/>
            </a:endParaRPr>
          </a:p>
          <a:p>
            <a:r>
              <a:rPr lang="pl-PL" sz="3200" i="1" dirty="0" smtClean="0">
                <a:latin typeface="Comic Sans MS" pitchFamily="66" charset="0"/>
              </a:rPr>
              <a:t>Wyróżnienie: </a:t>
            </a:r>
            <a:r>
              <a:rPr lang="pl-PL" sz="3200" dirty="0" smtClean="0">
                <a:latin typeface="Comic Sans MS" pitchFamily="66" charset="0"/>
              </a:rPr>
              <a:t>Karolina Krzywda (1a)</a:t>
            </a:r>
          </a:p>
        </p:txBody>
      </p:sp>
    </p:spTree>
    <p:extLst>
      <p:ext uri="{BB962C8B-B14F-4D97-AF65-F5344CB8AC3E}">
        <p14:creationId xmlns:p14="http://schemas.microsoft.com/office/powerpoint/2010/main" val="1943808819"/>
      </p:ext>
    </p:extLst>
  </p:cSld>
  <p:clrMapOvr>
    <a:masterClrMapping/>
  </p:clrMapOvr>
  <p:transition spd="med" advClick="0">
    <p:pull dir="l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 descr="img007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7596336" y="0"/>
            <a:ext cx="1547664" cy="1522410"/>
          </a:xfrm>
          <a:prstGeom prst="rect">
            <a:avLst/>
          </a:prstGeom>
        </p:spPr>
      </p:pic>
      <p:sp>
        <p:nvSpPr>
          <p:cNvPr id="3" name="pole tekstowe 2"/>
          <p:cNvSpPr txBox="1"/>
          <p:nvPr/>
        </p:nvSpPr>
        <p:spPr>
          <a:xfrm>
            <a:off x="971600" y="836712"/>
            <a:ext cx="6336704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4400" b="1" dirty="0" smtClean="0">
                <a:latin typeface="Comic Sans MS" pitchFamily="66" charset="0"/>
              </a:rPr>
              <a:t>VII </a:t>
            </a:r>
            <a:r>
              <a:rPr lang="pl-PL" sz="4400" b="1" dirty="0" err="1" smtClean="0">
                <a:latin typeface="Comic Sans MS" pitchFamily="66" charset="0"/>
              </a:rPr>
              <a:t>Międzyświetlicowy</a:t>
            </a:r>
            <a:r>
              <a:rPr lang="pl-PL" sz="4400" b="1" dirty="0" smtClean="0">
                <a:latin typeface="Comic Sans MS" pitchFamily="66" charset="0"/>
              </a:rPr>
              <a:t> Konkurs Plastyczny „Jesienne kompozycje”</a:t>
            </a:r>
            <a:endParaRPr lang="pl-PL" sz="4400" b="1" dirty="0">
              <a:latin typeface="Comic Sans MS" pitchFamily="66" charset="0"/>
            </a:endParaRPr>
          </a:p>
        </p:txBody>
      </p:sp>
      <p:sp>
        <p:nvSpPr>
          <p:cNvPr id="4" name="pole tekstowe 3"/>
          <p:cNvSpPr txBox="1"/>
          <p:nvPr/>
        </p:nvSpPr>
        <p:spPr>
          <a:xfrm>
            <a:off x="1691680" y="3645024"/>
            <a:ext cx="5760640" cy="2085796"/>
          </a:xfrm>
          <a:prstGeom prst="horizontalScroll">
            <a:avLst/>
          </a:prstGeom>
          <a:noFill/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pl-PL" sz="3200" i="1" dirty="0" smtClean="0">
                <a:solidFill>
                  <a:schemeClr val="dk1"/>
                </a:solidFill>
                <a:latin typeface="Comic Sans MS" pitchFamily="66" charset="0"/>
              </a:rPr>
              <a:t>Wyróżnienia:</a:t>
            </a:r>
          </a:p>
          <a:p>
            <a:r>
              <a:rPr lang="pl-PL" sz="3200" dirty="0" smtClean="0">
                <a:latin typeface="Comic Sans MS" pitchFamily="66" charset="0"/>
              </a:rPr>
              <a:t>Daniel Drażba (2d)</a:t>
            </a:r>
          </a:p>
          <a:p>
            <a:r>
              <a:rPr lang="pl-PL" sz="3200" dirty="0" smtClean="0">
                <a:latin typeface="Comic Sans MS" pitchFamily="66" charset="0"/>
              </a:rPr>
              <a:t>Zuzanna Kamieniecka (3a)</a:t>
            </a:r>
          </a:p>
        </p:txBody>
      </p:sp>
    </p:spTree>
    <p:extLst>
      <p:ext uri="{BB962C8B-B14F-4D97-AF65-F5344CB8AC3E}">
        <p14:creationId xmlns:p14="http://schemas.microsoft.com/office/powerpoint/2010/main" val="316742993"/>
      </p:ext>
    </p:extLst>
  </p:cSld>
  <p:clrMapOvr>
    <a:masterClrMapping/>
  </p:clrMapOvr>
  <p:transition spd="med" advClick="0">
    <p:pull dir="l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 descr="img007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7596336" y="0"/>
            <a:ext cx="1547664" cy="1522410"/>
          </a:xfrm>
          <a:prstGeom prst="rect">
            <a:avLst/>
          </a:prstGeom>
        </p:spPr>
      </p:pic>
      <p:sp>
        <p:nvSpPr>
          <p:cNvPr id="3" name="pole tekstowe 2"/>
          <p:cNvSpPr txBox="1"/>
          <p:nvPr/>
        </p:nvSpPr>
        <p:spPr>
          <a:xfrm>
            <a:off x="971600" y="836712"/>
            <a:ext cx="6336704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4400" b="1" dirty="0" err="1" smtClean="0">
                <a:latin typeface="Comic Sans MS" pitchFamily="66" charset="0"/>
              </a:rPr>
              <a:t>Międzyświetlicowy</a:t>
            </a:r>
            <a:r>
              <a:rPr lang="pl-PL" sz="4400" b="1" dirty="0" smtClean="0">
                <a:latin typeface="Comic Sans MS" pitchFamily="66" charset="0"/>
              </a:rPr>
              <a:t> konkurs plastyczny „Portret świętego Mikołaja”</a:t>
            </a:r>
            <a:endParaRPr lang="pl-PL" sz="4400" b="1" dirty="0">
              <a:latin typeface="Comic Sans MS" pitchFamily="66" charset="0"/>
            </a:endParaRPr>
          </a:p>
        </p:txBody>
      </p:sp>
      <p:sp>
        <p:nvSpPr>
          <p:cNvPr id="4" name="pole tekstowe 3"/>
          <p:cNvSpPr txBox="1"/>
          <p:nvPr/>
        </p:nvSpPr>
        <p:spPr>
          <a:xfrm>
            <a:off x="2087724" y="4005064"/>
            <a:ext cx="4968552" cy="1431429"/>
          </a:xfrm>
          <a:prstGeom prst="horizontalScroll">
            <a:avLst/>
          </a:prstGeom>
          <a:noFill/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pl-PL" sz="3200" i="1" dirty="0" smtClean="0">
                <a:solidFill>
                  <a:schemeClr val="dk1"/>
                </a:solidFill>
                <a:latin typeface="Comic Sans MS" pitchFamily="66" charset="0"/>
              </a:rPr>
              <a:t>II miejsce:</a:t>
            </a:r>
          </a:p>
          <a:p>
            <a:r>
              <a:rPr lang="pl-PL" sz="3200" dirty="0" smtClean="0">
                <a:latin typeface="Comic Sans MS" pitchFamily="66" charset="0"/>
              </a:rPr>
              <a:t>Wiktoria </a:t>
            </a:r>
            <a:r>
              <a:rPr lang="pl-PL" sz="3200" dirty="0" err="1" smtClean="0">
                <a:latin typeface="Comic Sans MS" pitchFamily="66" charset="0"/>
              </a:rPr>
              <a:t>Haniecka</a:t>
            </a:r>
            <a:r>
              <a:rPr lang="pl-PL" sz="3200" dirty="0" smtClean="0">
                <a:latin typeface="Comic Sans MS" pitchFamily="66" charset="0"/>
              </a:rPr>
              <a:t> (3c)</a:t>
            </a:r>
          </a:p>
        </p:txBody>
      </p:sp>
    </p:spTree>
  </p:cSld>
  <p:clrMapOvr>
    <a:masterClrMapping/>
  </p:clrMapOvr>
  <p:transition spd="med" advClick="0">
    <p:pull dir="l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 descr="img007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7596336" y="0"/>
            <a:ext cx="1547664" cy="1522410"/>
          </a:xfrm>
          <a:prstGeom prst="rect">
            <a:avLst/>
          </a:prstGeom>
        </p:spPr>
      </p:pic>
      <p:sp>
        <p:nvSpPr>
          <p:cNvPr id="3" name="pole tekstowe 2"/>
          <p:cNvSpPr txBox="1"/>
          <p:nvPr/>
        </p:nvSpPr>
        <p:spPr>
          <a:xfrm>
            <a:off x="899592" y="764704"/>
            <a:ext cx="6624736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4400" b="1" dirty="0" smtClean="0">
                <a:latin typeface="Comic Sans MS" panose="030F0702030302020204" pitchFamily="66" charset="0"/>
              </a:rPr>
              <a:t>XVI Konkurs Plastyczny</a:t>
            </a:r>
            <a:endParaRPr lang="pl-PL" sz="4400" b="1" dirty="0">
              <a:latin typeface="Comic Sans MS" panose="030F0702030302020204" pitchFamily="66" charset="0"/>
            </a:endParaRPr>
          </a:p>
          <a:p>
            <a:r>
              <a:rPr lang="pl-PL" sz="4400" b="1" dirty="0" smtClean="0">
                <a:latin typeface="Comic Sans MS" panose="030F0702030302020204" pitchFamily="66" charset="0"/>
              </a:rPr>
              <a:t>„Podróż </a:t>
            </a:r>
            <a:r>
              <a:rPr lang="pl-PL" sz="4400" b="1" dirty="0">
                <a:latin typeface="Comic Sans MS" panose="030F0702030302020204" pitchFamily="66" charset="0"/>
              </a:rPr>
              <a:t>dookoła świata - </a:t>
            </a:r>
            <a:r>
              <a:rPr lang="pl-PL" sz="4400" b="1" dirty="0" smtClean="0">
                <a:latin typeface="Comic Sans MS" panose="030F0702030302020204" pitchFamily="66" charset="0"/>
              </a:rPr>
              <a:t>Afryka”</a:t>
            </a:r>
            <a:endParaRPr lang="pl-PL" sz="4400" b="1" dirty="0">
              <a:latin typeface="Comic Sans MS" pitchFamily="66" charset="0"/>
            </a:endParaRPr>
          </a:p>
        </p:txBody>
      </p:sp>
      <p:sp>
        <p:nvSpPr>
          <p:cNvPr id="4" name="pole tekstowe 3"/>
          <p:cNvSpPr txBox="1"/>
          <p:nvPr/>
        </p:nvSpPr>
        <p:spPr>
          <a:xfrm>
            <a:off x="899592" y="2924944"/>
            <a:ext cx="7470576" cy="2085796"/>
          </a:xfrm>
          <a:prstGeom prst="horizontalScroll">
            <a:avLst/>
          </a:prstGeom>
          <a:noFill/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pl-PL" sz="3200" b="1" dirty="0">
                <a:latin typeface="Comic Sans MS" panose="030F0702030302020204" pitchFamily="66" charset="0"/>
              </a:rPr>
              <a:t>I </a:t>
            </a:r>
            <a:r>
              <a:rPr lang="pl-PL" sz="3200" dirty="0">
                <a:latin typeface="Comic Sans MS" panose="030F0702030302020204" pitchFamily="66" charset="0"/>
              </a:rPr>
              <a:t>miejsce- Zuzanna </a:t>
            </a:r>
            <a:r>
              <a:rPr lang="pl-PL" sz="3200" dirty="0" err="1">
                <a:latin typeface="Comic Sans MS" panose="030F0702030302020204" pitchFamily="66" charset="0"/>
              </a:rPr>
              <a:t>Jaszek</a:t>
            </a:r>
            <a:r>
              <a:rPr lang="pl-PL" sz="3200" dirty="0">
                <a:latin typeface="Comic Sans MS" panose="030F0702030302020204" pitchFamily="66" charset="0"/>
              </a:rPr>
              <a:t> </a:t>
            </a:r>
            <a:r>
              <a:rPr lang="pl-PL" sz="3200" dirty="0" smtClean="0">
                <a:latin typeface="Comic Sans MS" panose="030F0702030302020204" pitchFamily="66" charset="0"/>
              </a:rPr>
              <a:t>(2d)</a:t>
            </a:r>
            <a:endParaRPr lang="pl-PL" sz="3200" dirty="0">
              <a:latin typeface="Comic Sans MS" panose="030F0702030302020204" pitchFamily="66" charset="0"/>
            </a:endParaRPr>
          </a:p>
          <a:p>
            <a:r>
              <a:rPr lang="pl-PL" sz="3200" dirty="0">
                <a:latin typeface="Comic Sans MS" panose="030F0702030302020204" pitchFamily="66" charset="0"/>
              </a:rPr>
              <a:t>Wyróżnienia: Amelia </a:t>
            </a:r>
            <a:r>
              <a:rPr lang="pl-PL" sz="3200" dirty="0" smtClean="0">
                <a:latin typeface="Comic Sans MS" panose="030F0702030302020204" pitchFamily="66" charset="0"/>
              </a:rPr>
              <a:t>Pławecka (2d)</a:t>
            </a:r>
            <a:endParaRPr lang="pl-PL" sz="3200" dirty="0">
              <a:latin typeface="Comic Sans MS" panose="030F0702030302020204" pitchFamily="66" charset="0"/>
            </a:endParaRPr>
          </a:p>
          <a:p>
            <a:r>
              <a:rPr lang="pl-PL" sz="3200" dirty="0">
                <a:latin typeface="Comic Sans MS" panose="030F0702030302020204" pitchFamily="66" charset="0"/>
              </a:rPr>
              <a:t>                    Klaudia Kobyłecka </a:t>
            </a:r>
            <a:r>
              <a:rPr lang="pl-PL" sz="3200" dirty="0" smtClean="0">
                <a:latin typeface="Comic Sans MS" panose="030F0702030302020204" pitchFamily="66" charset="0"/>
              </a:rPr>
              <a:t>(2d)</a:t>
            </a:r>
            <a:endParaRPr lang="pl-PL" sz="3200" dirty="0" smtClean="0">
              <a:solidFill>
                <a:schemeClr val="dk1"/>
              </a:solidFill>
              <a:latin typeface="Comic Sans MS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49938076"/>
      </p:ext>
    </p:extLst>
  </p:cSld>
  <p:clrMapOvr>
    <a:masterClrMapping/>
  </p:clrMapOvr>
  <p:transition spd="med" advClick="0">
    <p:pull dir="l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 descr="img007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7596336" y="0"/>
            <a:ext cx="1547664" cy="1522410"/>
          </a:xfrm>
          <a:prstGeom prst="rect">
            <a:avLst/>
          </a:prstGeom>
        </p:spPr>
      </p:pic>
      <p:sp>
        <p:nvSpPr>
          <p:cNvPr id="3" name="pole tekstowe 2"/>
          <p:cNvSpPr txBox="1"/>
          <p:nvPr/>
        </p:nvSpPr>
        <p:spPr>
          <a:xfrm>
            <a:off x="899592" y="764704"/>
            <a:ext cx="6624736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4400" b="1" dirty="0" smtClean="0">
                <a:latin typeface="Comic Sans MS" panose="030F0702030302020204" pitchFamily="66" charset="0"/>
              </a:rPr>
              <a:t>Międzyszkolny Konkurs Plastyczny </a:t>
            </a:r>
            <a:r>
              <a:rPr lang="pl-PL" sz="4400" b="1" dirty="0">
                <a:latin typeface="Comic Sans MS" panose="030F0702030302020204" pitchFamily="66" charset="0"/>
              </a:rPr>
              <a:t>“Co w trawie piszczy</a:t>
            </a:r>
            <a:r>
              <a:rPr lang="pl-PL" sz="4400" b="1" dirty="0" smtClean="0">
                <a:latin typeface="Comic Sans MS" panose="030F0702030302020204" pitchFamily="66" charset="0"/>
              </a:rPr>
              <a:t>?”</a:t>
            </a:r>
            <a:endParaRPr lang="pl-PL" sz="4400" b="1" dirty="0">
              <a:latin typeface="Comic Sans MS" pitchFamily="66" charset="0"/>
            </a:endParaRPr>
          </a:p>
        </p:txBody>
      </p:sp>
      <p:sp>
        <p:nvSpPr>
          <p:cNvPr id="4" name="pole tekstowe 3"/>
          <p:cNvSpPr txBox="1"/>
          <p:nvPr/>
        </p:nvSpPr>
        <p:spPr>
          <a:xfrm>
            <a:off x="755576" y="2924944"/>
            <a:ext cx="7272808" cy="1431429"/>
          </a:xfrm>
          <a:prstGeom prst="horizontalScroll">
            <a:avLst/>
          </a:prstGeom>
          <a:noFill/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pl-PL" sz="3200" i="1" dirty="0" smtClean="0">
                <a:solidFill>
                  <a:schemeClr val="dk1"/>
                </a:solidFill>
                <a:latin typeface="Comic Sans MS" pitchFamily="66" charset="0"/>
              </a:rPr>
              <a:t>I miejsce: Magdalena Kopańska</a:t>
            </a:r>
            <a:r>
              <a:rPr lang="pl-PL" sz="3200" dirty="0" smtClean="0">
                <a:solidFill>
                  <a:schemeClr val="dk1"/>
                </a:solidFill>
                <a:latin typeface="Comic Sans MS" pitchFamily="66" charset="0"/>
              </a:rPr>
              <a:t> (1a)</a:t>
            </a:r>
          </a:p>
          <a:p>
            <a:endParaRPr lang="pl-PL" sz="3200" dirty="0" smtClean="0">
              <a:solidFill>
                <a:schemeClr val="dk1"/>
              </a:solidFill>
              <a:latin typeface="Comic Sans MS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44077830"/>
      </p:ext>
    </p:extLst>
  </p:cSld>
  <p:clrMapOvr>
    <a:masterClrMapping/>
  </p:clrMapOvr>
  <p:transition spd="med" advClick="0">
    <p:pull dir="l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 descr="img007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7596336" y="0"/>
            <a:ext cx="1547664" cy="1522410"/>
          </a:xfrm>
          <a:prstGeom prst="rect">
            <a:avLst/>
          </a:prstGeom>
        </p:spPr>
      </p:pic>
      <p:sp>
        <p:nvSpPr>
          <p:cNvPr id="3" name="pole tekstowe 2"/>
          <p:cNvSpPr txBox="1"/>
          <p:nvPr/>
        </p:nvSpPr>
        <p:spPr>
          <a:xfrm>
            <a:off x="971600" y="836712"/>
            <a:ext cx="6336704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4400" b="1" dirty="0" smtClean="0">
                <a:latin typeface="Comic Sans MS" pitchFamily="66" charset="0"/>
              </a:rPr>
              <a:t>Drugie życie CD – okrągłe cudeńka (konkurs plastyczny)</a:t>
            </a:r>
            <a:endParaRPr lang="pl-PL" sz="4400" b="1" dirty="0">
              <a:latin typeface="Comic Sans MS" pitchFamily="66" charset="0"/>
            </a:endParaRPr>
          </a:p>
        </p:txBody>
      </p:sp>
      <p:sp>
        <p:nvSpPr>
          <p:cNvPr id="4" name="pole tekstowe 3"/>
          <p:cNvSpPr txBox="1"/>
          <p:nvPr/>
        </p:nvSpPr>
        <p:spPr>
          <a:xfrm>
            <a:off x="863588" y="2924944"/>
            <a:ext cx="7416824" cy="3394531"/>
          </a:xfrm>
          <a:prstGeom prst="horizontalScroll">
            <a:avLst/>
          </a:prstGeom>
          <a:noFill/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pl-PL" sz="3200" i="1" dirty="0" smtClean="0">
                <a:solidFill>
                  <a:schemeClr val="dk1"/>
                </a:solidFill>
                <a:latin typeface="Comic Sans MS" pitchFamily="66" charset="0"/>
              </a:rPr>
              <a:t>I miejsce:</a:t>
            </a:r>
          </a:p>
          <a:p>
            <a:r>
              <a:rPr lang="pl-PL" sz="3200" dirty="0" smtClean="0">
                <a:latin typeface="Comic Sans MS" pitchFamily="66" charset="0"/>
              </a:rPr>
              <a:t>Magdalena Kopańska (1a)</a:t>
            </a:r>
          </a:p>
          <a:p>
            <a:endParaRPr lang="pl-PL" sz="3200" dirty="0" smtClean="0">
              <a:latin typeface="Comic Sans MS" pitchFamily="66" charset="0"/>
            </a:endParaRPr>
          </a:p>
          <a:p>
            <a:r>
              <a:rPr lang="pl-PL" sz="3200" i="1" dirty="0" smtClean="0">
                <a:latin typeface="Comic Sans MS" pitchFamily="66" charset="0"/>
              </a:rPr>
              <a:t>III miejsce:</a:t>
            </a:r>
          </a:p>
          <a:p>
            <a:r>
              <a:rPr lang="pl-PL" sz="3200" dirty="0" smtClean="0">
                <a:latin typeface="Comic Sans MS" pitchFamily="66" charset="0"/>
              </a:rPr>
              <a:t>Jan Wolf (1a)</a:t>
            </a:r>
          </a:p>
        </p:txBody>
      </p:sp>
    </p:spTree>
  </p:cSld>
  <p:clrMapOvr>
    <a:masterClrMapping/>
  </p:clrMapOvr>
  <p:transition spd="med" advClick="0">
    <p:pull dir="l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 descr="img007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7596336" y="0"/>
            <a:ext cx="1547664" cy="1522410"/>
          </a:xfrm>
          <a:prstGeom prst="rect">
            <a:avLst/>
          </a:prstGeom>
        </p:spPr>
      </p:pic>
      <p:sp>
        <p:nvSpPr>
          <p:cNvPr id="3" name="pole tekstowe 2"/>
          <p:cNvSpPr txBox="1"/>
          <p:nvPr/>
        </p:nvSpPr>
        <p:spPr>
          <a:xfrm>
            <a:off x="899592" y="764704"/>
            <a:ext cx="6336704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4000" b="1" dirty="0" smtClean="0">
                <a:latin typeface="Comic Sans MS" pitchFamily="66" charset="0"/>
              </a:rPr>
              <a:t>Konkurs Plastyczny „Wielkanocne Jajko”</a:t>
            </a:r>
            <a:endParaRPr lang="pl-PL" sz="4000" b="1" dirty="0">
              <a:latin typeface="Comic Sans MS" pitchFamily="66" charset="0"/>
            </a:endParaRPr>
          </a:p>
        </p:txBody>
      </p:sp>
      <p:sp>
        <p:nvSpPr>
          <p:cNvPr id="4" name="Prostokąt 3"/>
          <p:cNvSpPr/>
          <p:nvPr/>
        </p:nvSpPr>
        <p:spPr>
          <a:xfrm>
            <a:off x="899592" y="3645024"/>
            <a:ext cx="8244408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sz="4000" b="1" dirty="0" smtClean="0">
                <a:latin typeface="Comic Sans MS" pitchFamily="66" charset="0"/>
              </a:rPr>
              <a:t>Międzyszkolny Konkurs Plastyczny „Kolorowa Wielkanoc”</a:t>
            </a:r>
            <a:endParaRPr lang="pl-PL" sz="4000" b="1" dirty="0">
              <a:latin typeface="Comic Sans MS" pitchFamily="66" charset="0"/>
            </a:endParaRPr>
          </a:p>
        </p:txBody>
      </p:sp>
      <p:sp>
        <p:nvSpPr>
          <p:cNvPr id="5" name="pole tekstowe 4"/>
          <p:cNvSpPr txBox="1"/>
          <p:nvPr/>
        </p:nvSpPr>
        <p:spPr>
          <a:xfrm>
            <a:off x="755576" y="2204864"/>
            <a:ext cx="7632848" cy="1431429"/>
          </a:xfrm>
          <a:prstGeom prst="horizontalScroll">
            <a:avLst/>
          </a:prstGeom>
          <a:noFill/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pl-PL" sz="3200" i="1" dirty="0" smtClean="0">
                <a:solidFill>
                  <a:schemeClr val="dk1"/>
                </a:solidFill>
                <a:latin typeface="Comic Sans MS" pitchFamily="66" charset="0"/>
              </a:rPr>
              <a:t>Wyróżnienia: </a:t>
            </a:r>
            <a:r>
              <a:rPr lang="pl-PL" sz="3200" dirty="0" smtClean="0">
                <a:solidFill>
                  <a:schemeClr val="dk1"/>
                </a:solidFill>
                <a:latin typeface="Comic Sans MS" pitchFamily="66" charset="0"/>
              </a:rPr>
              <a:t>Filip Gmyrek (1e), Zuzanna Kamieniecka (3a)</a:t>
            </a:r>
            <a:endParaRPr lang="pl-PL" sz="3200" dirty="0" smtClean="0">
              <a:latin typeface="Comic Sans MS" pitchFamily="66" charset="0"/>
            </a:endParaRPr>
          </a:p>
        </p:txBody>
      </p:sp>
      <p:sp>
        <p:nvSpPr>
          <p:cNvPr id="6" name="pole tekstowe 5"/>
          <p:cNvSpPr txBox="1"/>
          <p:nvPr/>
        </p:nvSpPr>
        <p:spPr>
          <a:xfrm>
            <a:off x="2807804" y="4869160"/>
            <a:ext cx="3528392" cy="1431429"/>
          </a:xfrm>
          <a:prstGeom prst="horizontalScroll">
            <a:avLst/>
          </a:prstGeom>
          <a:noFill/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pl-PL" sz="3200" i="1" dirty="0" smtClean="0">
                <a:solidFill>
                  <a:schemeClr val="dk1"/>
                </a:solidFill>
                <a:latin typeface="Comic Sans MS" pitchFamily="66" charset="0"/>
              </a:rPr>
              <a:t>Wyróżnienie: </a:t>
            </a:r>
            <a:r>
              <a:rPr lang="pl-PL" sz="3200" dirty="0" smtClean="0">
                <a:solidFill>
                  <a:schemeClr val="dk1"/>
                </a:solidFill>
                <a:latin typeface="Comic Sans MS" pitchFamily="66" charset="0"/>
              </a:rPr>
              <a:t>Aleks Pióro (1e)</a:t>
            </a:r>
            <a:endParaRPr lang="pl-PL" sz="3200" dirty="0" smtClean="0">
              <a:latin typeface="Comic Sans MS" pitchFamily="66" charset="0"/>
            </a:endParaRPr>
          </a:p>
        </p:txBody>
      </p:sp>
    </p:spTree>
  </p:cSld>
  <p:clrMapOvr>
    <a:masterClrMapping/>
  </p:clrMapOvr>
  <p:transition spd="med" advClick="0">
    <p:pull dir="l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00"/>
                            </p:stCondLst>
                            <p:childTnLst>
                              <p:par>
                                <p:cTn id="11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55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 animBg="1"/>
      <p:bldP spid="6" grpId="0" animBg="1"/>
    </p:bld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 descr="img007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7596336" y="0"/>
            <a:ext cx="1547664" cy="1522410"/>
          </a:xfrm>
          <a:prstGeom prst="rect">
            <a:avLst/>
          </a:prstGeom>
        </p:spPr>
      </p:pic>
      <p:sp>
        <p:nvSpPr>
          <p:cNvPr id="3" name="pole tekstowe 2"/>
          <p:cNvSpPr txBox="1"/>
          <p:nvPr/>
        </p:nvSpPr>
        <p:spPr>
          <a:xfrm>
            <a:off x="899592" y="764704"/>
            <a:ext cx="6624736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4000" b="1" dirty="0" smtClean="0">
                <a:latin typeface="Comic Sans MS" pitchFamily="66" charset="0"/>
              </a:rPr>
              <a:t>Międzyszkolny Konkurs </a:t>
            </a:r>
            <a:r>
              <a:rPr lang="pl-PL" sz="4000" b="1" dirty="0">
                <a:latin typeface="Comic Sans MS" pitchFamily="66" charset="0"/>
              </a:rPr>
              <a:t>plastyczny “Empatyczny Wrocław”</a:t>
            </a:r>
          </a:p>
        </p:txBody>
      </p:sp>
      <p:sp>
        <p:nvSpPr>
          <p:cNvPr id="4" name="pole tekstowe 3"/>
          <p:cNvSpPr txBox="1"/>
          <p:nvPr/>
        </p:nvSpPr>
        <p:spPr>
          <a:xfrm>
            <a:off x="1115616" y="2924944"/>
            <a:ext cx="6912768" cy="1431429"/>
          </a:xfrm>
          <a:prstGeom prst="horizontalScroll">
            <a:avLst/>
          </a:prstGeom>
          <a:noFill/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endParaRPr lang="pl-PL" sz="3200" dirty="0" smtClean="0">
              <a:solidFill>
                <a:schemeClr val="dk1"/>
              </a:solidFill>
              <a:latin typeface="Comic Sans MS" pitchFamily="66" charset="0"/>
            </a:endParaRPr>
          </a:p>
          <a:p>
            <a:r>
              <a:rPr lang="pl-PL" sz="3200" i="1" dirty="0" smtClean="0">
                <a:latin typeface="Comic Sans MS" pitchFamily="66" charset="0"/>
              </a:rPr>
              <a:t>Wyróżnienie: klasa 1c</a:t>
            </a:r>
            <a:endParaRPr lang="pl-PL" sz="3200" dirty="0" smtClean="0">
              <a:latin typeface="Comic Sans MS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90390456"/>
      </p:ext>
    </p:extLst>
  </p:cSld>
  <p:clrMapOvr>
    <a:masterClrMapping/>
  </p:clrMapOvr>
  <p:transition spd="med" advClick="0">
    <p:pull dir="l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ole tekstowe 1"/>
          <p:cNvSpPr txBox="1"/>
          <p:nvPr/>
        </p:nvSpPr>
        <p:spPr>
          <a:xfrm>
            <a:off x="611560" y="761205"/>
            <a:ext cx="6480720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800" dirty="0" smtClean="0"/>
              <a:t>Ogólnopolska akcja </a:t>
            </a:r>
            <a:r>
              <a:rPr lang="pl-PL" sz="2800" dirty="0"/>
              <a:t>bicia rekordu </a:t>
            </a:r>
            <a:r>
              <a:rPr lang="pl-PL" sz="2800" dirty="0" err="1"/>
              <a:t>Guinessa</a:t>
            </a:r>
            <a:r>
              <a:rPr lang="pl-PL" sz="2800" dirty="0"/>
              <a:t> w jednoczesnym wykonywaniu resuscytacji krążeniowo - oddechowej przez największą liczbę osób z okazji Europejskiego Dnia Przywracania Czynności Serca</a:t>
            </a:r>
            <a:endParaRPr lang="pl-PL" sz="2800" b="1" dirty="0">
              <a:latin typeface="Comic Sans MS" pitchFamily="66" charset="0"/>
            </a:endParaRPr>
          </a:p>
        </p:txBody>
      </p:sp>
      <p:pic>
        <p:nvPicPr>
          <p:cNvPr id="3" name="Obraz 2" descr="img007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7596336" y="0"/>
            <a:ext cx="1547664" cy="1522410"/>
          </a:xfrm>
          <a:prstGeom prst="rect">
            <a:avLst/>
          </a:prstGeom>
        </p:spPr>
      </p:pic>
      <p:pic>
        <p:nvPicPr>
          <p:cNvPr id="1026" name="Picture 2" descr="http://edupage12.edupage.org/connect_photo.php?e=zsp7wroc&amp;s=3&amp;c=/photos/album/292/img294ba8673f2525800805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7" y="4581128"/>
            <a:ext cx="4751263" cy="19719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wice\Pictures\Z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7984" y="2982141"/>
            <a:ext cx="4613903" cy="24464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slow">
    <p:pull dir="lu"/>
  </p:transition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 descr="img007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7596336" y="0"/>
            <a:ext cx="1547664" cy="1522410"/>
          </a:xfrm>
          <a:prstGeom prst="rect">
            <a:avLst/>
          </a:prstGeom>
        </p:spPr>
      </p:pic>
      <p:sp>
        <p:nvSpPr>
          <p:cNvPr id="3" name="pole tekstowe 2"/>
          <p:cNvSpPr txBox="1"/>
          <p:nvPr/>
        </p:nvSpPr>
        <p:spPr>
          <a:xfrm>
            <a:off x="822154" y="908720"/>
            <a:ext cx="6918198" cy="34778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4400" b="1" dirty="0">
                <a:latin typeface="Comic Sans MS" panose="030F0702030302020204" pitchFamily="66" charset="0"/>
              </a:rPr>
              <a:t>VII </a:t>
            </a:r>
            <a:r>
              <a:rPr lang="pl-PL" sz="4400" b="1" dirty="0" err="1">
                <a:latin typeface="Comic Sans MS" panose="030F0702030302020204" pitchFamily="66" charset="0"/>
              </a:rPr>
              <a:t>Międzyświetlicowy</a:t>
            </a:r>
            <a:r>
              <a:rPr lang="pl-PL" sz="4400" b="1" dirty="0">
                <a:latin typeface="Comic Sans MS" panose="030F0702030302020204" pitchFamily="66" charset="0"/>
              </a:rPr>
              <a:t> Konkurs Plastyczny </a:t>
            </a:r>
            <a:r>
              <a:rPr lang="pl-PL" sz="4400" b="1" dirty="0" smtClean="0">
                <a:latin typeface="Comic Sans MS" panose="030F0702030302020204" pitchFamily="66" charset="0"/>
              </a:rPr>
              <a:t>„Nasi skrzydlaci przyjaciele-ptaki </a:t>
            </a:r>
            <a:endParaRPr lang="pl-PL" sz="4400" b="1" dirty="0">
              <a:latin typeface="Comic Sans MS" panose="030F0702030302020204" pitchFamily="66" charset="0"/>
            </a:endParaRPr>
          </a:p>
          <a:p>
            <a:r>
              <a:rPr lang="pl-PL" sz="4400" b="1" dirty="0">
                <a:latin typeface="Comic Sans MS" panose="030F0702030302020204" pitchFamily="66" charset="0"/>
              </a:rPr>
              <a:t>naszych </a:t>
            </a:r>
            <a:r>
              <a:rPr lang="pl-PL" sz="4400" b="1" dirty="0" smtClean="0">
                <a:latin typeface="Comic Sans MS" panose="030F0702030302020204" pitchFamily="66" charset="0"/>
              </a:rPr>
              <a:t>lasów”</a:t>
            </a:r>
            <a:endParaRPr lang="pl-PL" sz="4400" b="1" dirty="0">
              <a:latin typeface="Comic Sans MS" pitchFamily="66" charset="0"/>
            </a:endParaRPr>
          </a:p>
        </p:txBody>
      </p:sp>
      <p:sp>
        <p:nvSpPr>
          <p:cNvPr id="4" name="pole tekstowe 3"/>
          <p:cNvSpPr txBox="1"/>
          <p:nvPr/>
        </p:nvSpPr>
        <p:spPr>
          <a:xfrm>
            <a:off x="323528" y="4221087"/>
            <a:ext cx="7969202" cy="2422143"/>
          </a:xfrm>
          <a:prstGeom prst="horizontalScroll">
            <a:avLst/>
          </a:prstGeom>
          <a:noFill/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endParaRPr lang="pl-PL" sz="3200" dirty="0" smtClean="0">
              <a:solidFill>
                <a:schemeClr val="dk1"/>
              </a:solidFill>
              <a:latin typeface="Comic Sans MS" pitchFamily="66" charset="0"/>
            </a:endParaRPr>
          </a:p>
        </p:txBody>
      </p:sp>
      <p:sp>
        <p:nvSpPr>
          <p:cNvPr id="6" name="Prostokąt 5"/>
          <p:cNvSpPr/>
          <p:nvPr/>
        </p:nvSpPr>
        <p:spPr>
          <a:xfrm>
            <a:off x="841776" y="4797152"/>
            <a:ext cx="7278238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sz="3200" dirty="0">
                <a:latin typeface="Comic Sans MS" panose="030F0702030302020204" pitchFamily="66" charset="0"/>
              </a:rPr>
              <a:t>I miejsce  - Zuzanna Ostrowska </a:t>
            </a:r>
            <a:r>
              <a:rPr lang="pl-PL" sz="3200" dirty="0" smtClean="0">
                <a:latin typeface="Comic Sans MS" panose="030F0702030302020204" pitchFamily="66" charset="0"/>
              </a:rPr>
              <a:t>(2d)</a:t>
            </a:r>
            <a:endParaRPr lang="pl-PL" sz="3200" dirty="0">
              <a:latin typeface="Comic Sans MS" panose="030F0702030302020204" pitchFamily="66" charset="0"/>
            </a:endParaRPr>
          </a:p>
          <a:p>
            <a:r>
              <a:rPr lang="pl-PL" sz="3200" dirty="0">
                <a:latin typeface="Comic Sans MS" panose="030F0702030302020204" pitchFamily="66" charset="0"/>
              </a:rPr>
              <a:t>wyróżnienie - Laura Jędrysiak </a:t>
            </a:r>
            <a:r>
              <a:rPr lang="pl-PL" sz="3200" dirty="0" smtClean="0">
                <a:latin typeface="Comic Sans MS" panose="030F0702030302020204" pitchFamily="66" charset="0"/>
              </a:rPr>
              <a:t>(2d)</a:t>
            </a:r>
            <a:endParaRPr lang="pl-PL" sz="3200" dirty="0"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8385249"/>
      </p:ext>
    </p:extLst>
  </p:cSld>
  <p:clrMapOvr>
    <a:masterClrMapping/>
  </p:clrMapOvr>
  <p:transition spd="med" advClick="0">
    <p:pull dir="l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 descr="img007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7596336" y="0"/>
            <a:ext cx="1547664" cy="1522410"/>
          </a:xfrm>
          <a:prstGeom prst="rect">
            <a:avLst/>
          </a:prstGeom>
        </p:spPr>
      </p:pic>
      <p:sp>
        <p:nvSpPr>
          <p:cNvPr id="3" name="pole tekstowe 2"/>
          <p:cNvSpPr txBox="1"/>
          <p:nvPr/>
        </p:nvSpPr>
        <p:spPr>
          <a:xfrm>
            <a:off x="899592" y="764704"/>
            <a:ext cx="6624736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4400" b="1" dirty="0">
                <a:latin typeface="Comic Sans MS" panose="030F0702030302020204" pitchFamily="66" charset="0"/>
              </a:rPr>
              <a:t>Konkurs fotograficzny</a:t>
            </a:r>
          </a:p>
          <a:p>
            <a:r>
              <a:rPr lang="pl-PL" sz="4400" b="1" dirty="0">
                <a:latin typeface="Comic Sans MS" panose="030F0702030302020204" pitchFamily="66" charset="0"/>
              </a:rPr>
              <a:t>“Mam auto i co dalej - ekologiczne parkingi we Wrocławiu”</a:t>
            </a:r>
          </a:p>
        </p:txBody>
      </p:sp>
      <p:sp>
        <p:nvSpPr>
          <p:cNvPr id="4" name="pole tekstowe 3"/>
          <p:cNvSpPr txBox="1"/>
          <p:nvPr/>
        </p:nvSpPr>
        <p:spPr>
          <a:xfrm>
            <a:off x="1115616" y="3933056"/>
            <a:ext cx="6912768" cy="2085796"/>
          </a:xfrm>
          <a:prstGeom prst="horizontalScroll">
            <a:avLst/>
          </a:prstGeom>
          <a:noFill/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endParaRPr lang="pl-PL" sz="3200" dirty="0" smtClean="0">
              <a:solidFill>
                <a:schemeClr val="dk1"/>
              </a:solidFill>
              <a:latin typeface="Comic Sans MS" pitchFamily="66" charset="0"/>
            </a:endParaRPr>
          </a:p>
          <a:p>
            <a:r>
              <a:rPr lang="pl-PL" sz="3200" i="1" dirty="0" smtClean="0">
                <a:latin typeface="Comic Sans MS" pitchFamily="66" charset="0"/>
              </a:rPr>
              <a:t>Wyróżnienie: Katarzyna Pisarska (5a)</a:t>
            </a:r>
            <a:endParaRPr lang="pl-PL" sz="3200" dirty="0" smtClean="0">
              <a:latin typeface="Comic Sans MS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55512760"/>
      </p:ext>
    </p:extLst>
  </p:cSld>
  <p:clrMapOvr>
    <a:masterClrMapping/>
  </p:clrMapOvr>
  <p:transition spd="med" advClick="0">
    <p:pull dir="l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 descr="img007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7596336" y="0"/>
            <a:ext cx="1547664" cy="1522410"/>
          </a:xfrm>
          <a:prstGeom prst="rect">
            <a:avLst/>
          </a:prstGeom>
        </p:spPr>
      </p:pic>
      <p:sp>
        <p:nvSpPr>
          <p:cNvPr id="3" name="pole tekstowe 2"/>
          <p:cNvSpPr txBox="1"/>
          <p:nvPr/>
        </p:nvSpPr>
        <p:spPr>
          <a:xfrm>
            <a:off x="899592" y="764704"/>
            <a:ext cx="6624736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4400" b="1" dirty="0" err="1" smtClean="0">
                <a:latin typeface="Comic Sans MS" panose="030F0702030302020204" pitchFamily="66" charset="0"/>
              </a:rPr>
              <a:t>Międzyświetlicowy</a:t>
            </a:r>
            <a:r>
              <a:rPr lang="pl-PL" sz="4400" b="1" dirty="0" smtClean="0">
                <a:latin typeface="Comic Sans MS" panose="030F0702030302020204" pitchFamily="66" charset="0"/>
              </a:rPr>
              <a:t> Konkurs „Sowa”</a:t>
            </a:r>
            <a:endParaRPr lang="pl-PL" sz="4400" b="1" dirty="0">
              <a:latin typeface="Comic Sans MS" panose="030F0702030302020204" pitchFamily="66" charset="0"/>
            </a:endParaRPr>
          </a:p>
        </p:txBody>
      </p:sp>
      <p:sp>
        <p:nvSpPr>
          <p:cNvPr id="4" name="pole tekstowe 3"/>
          <p:cNvSpPr txBox="1"/>
          <p:nvPr/>
        </p:nvSpPr>
        <p:spPr>
          <a:xfrm>
            <a:off x="1115616" y="2547494"/>
            <a:ext cx="3960440" cy="3026450"/>
          </a:xfrm>
          <a:prstGeom prst="horizontalScroll">
            <a:avLst/>
          </a:prstGeom>
          <a:noFill/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pl-PL" sz="3200" i="1" dirty="0" smtClean="0">
                <a:latin typeface="Comic Sans MS" pitchFamily="66" charset="0"/>
              </a:rPr>
              <a:t> </a:t>
            </a:r>
          </a:p>
          <a:p>
            <a:r>
              <a:rPr lang="pl-PL" sz="3200" i="1" dirty="0" smtClean="0">
                <a:latin typeface="Comic Sans MS" pitchFamily="66" charset="0"/>
              </a:rPr>
              <a:t>III miejsce: </a:t>
            </a:r>
          </a:p>
          <a:p>
            <a:endParaRPr lang="pl-PL" sz="1400" i="1" dirty="0">
              <a:latin typeface="Comic Sans MS" pitchFamily="66" charset="0"/>
            </a:endParaRPr>
          </a:p>
          <a:p>
            <a:r>
              <a:rPr lang="pl-PL" sz="3200" i="1" dirty="0" smtClean="0">
                <a:latin typeface="Comic Sans MS" pitchFamily="66" charset="0"/>
              </a:rPr>
              <a:t>Natalia Podsędek (3a</a:t>
            </a:r>
            <a:r>
              <a:rPr lang="pl-PL" sz="3200" i="1" dirty="0" smtClean="0">
                <a:latin typeface="Comic Sans MS" pitchFamily="66" charset="0"/>
              </a:rPr>
              <a:t>)</a:t>
            </a:r>
            <a:endParaRPr lang="pl-PL" sz="3200" dirty="0" smtClean="0">
              <a:latin typeface="Comic Sans MS" pitchFamily="66" charset="0"/>
            </a:endParaRPr>
          </a:p>
        </p:txBody>
      </p:sp>
      <p:pic>
        <p:nvPicPr>
          <p:cNvPr id="5122" name="Picture 2" descr="E:\CCF20160630_0000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01243" y="1700808"/>
            <a:ext cx="3231197" cy="44776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57840498"/>
      </p:ext>
    </p:extLst>
  </p:cSld>
  <p:clrMapOvr>
    <a:masterClrMapping/>
  </p:clrMapOvr>
  <p:transition spd="med" advClick="0">
    <p:pull dir="l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 descr="img007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7596336" y="0"/>
            <a:ext cx="1547664" cy="1522410"/>
          </a:xfrm>
          <a:prstGeom prst="rect">
            <a:avLst/>
          </a:prstGeom>
        </p:spPr>
      </p:pic>
      <p:sp>
        <p:nvSpPr>
          <p:cNvPr id="3" name="pole tekstowe 2"/>
          <p:cNvSpPr txBox="1"/>
          <p:nvPr/>
        </p:nvSpPr>
        <p:spPr>
          <a:xfrm>
            <a:off x="899592" y="764704"/>
            <a:ext cx="6624736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4400" b="1" dirty="0">
                <a:latin typeface="Comic Sans MS" panose="030F0702030302020204" pitchFamily="66" charset="0"/>
              </a:rPr>
              <a:t>IX Międzyszkolny Konkurs "Zawsze zdrowi"</a:t>
            </a:r>
          </a:p>
        </p:txBody>
      </p:sp>
      <p:sp>
        <p:nvSpPr>
          <p:cNvPr id="4" name="pole tekstowe 3"/>
          <p:cNvSpPr txBox="1"/>
          <p:nvPr/>
        </p:nvSpPr>
        <p:spPr>
          <a:xfrm>
            <a:off x="899592" y="2888362"/>
            <a:ext cx="3744416" cy="2740164"/>
          </a:xfrm>
          <a:prstGeom prst="horizontalScroll">
            <a:avLst/>
          </a:prstGeom>
          <a:noFill/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pl-PL" sz="3200" i="1" dirty="0" smtClean="0">
                <a:solidFill>
                  <a:schemeClr val="dk1"/>
                </a:solidFill>
                <a:latin typeface="Comic Sans MS" pitchFamily="66" charset="0"/>
              </a:rPr>
              <a:t>III miejsce drużynowo</a:t>
            </a:r>
          </a:p>
          <a:p>
            <a:endParaRPr lang="pl-PL" sz="3200" i="1" dirty="0">
              <a:latin typeface="Comic Sans MS" pitchFamily="66" charset="0"/>
            </a:endParaRPr>
          </a:p>
          <a:p>
            <a:endParaRPr lang="pl-PL" sz="3200" i="1" dirty="0" smtClean="0">
              <a:solidFill>
                <a:schemeClr val="dk1"/>
              </a:solidFill>
              <a:latin typeface="Comic Sans MS" pitchFamily="66" charset="0"/>
            </a:endParaRPr>
          </a:p>
        </p:txBody>
      </p:sp>
      <p:pic>
        <p:nvPicPr>
          <p:cNvPr id="4098" name="Picture 2" descr="E:\Zawsze zdrowi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43750" y="2913098"/>
            <a:ext cx="4181482" cy="24092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12798345"/>
      </p:ext>
    </p:extLst>
  </p:cSld>
  <p:clrMapOvr>
    <a:masterClrMapping/>
  </p:clrMapOvr>
  <p:transition spd="med" advClick="0">
    <p:pull dir="l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ole tekstowe 2"/>
          <p:cNvSpPr txBox="1"/>
          <p:nvPr/>
        </p:nvSpPr>
        <p:spPr>
          <a:xfrm>
            <a:off x="683568" y="1124744"/>
            <a:ext cx="7776864" cy="2821960"/>
          </a:xfrm>
          <a:prstGeom prst="horizontalScroll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13500000" scaled="1"/>
            <a:tileRect/>
          </a:gradFill>
        </p:spPr>
        <p:txBody>
          <a:bodyPr wrap="square" rtlCol="0">
            <a:spAutoFit/>
          </a:bodyPr>
          <a:lstStyle/>
          <a:p>
            <a:pPr algn="ctr"/>
            <a:r>
              <a:rPr lang="pl-PL" sz="4400" dirty="0" smtClean="0">
                <a:latin typeface="Comic Sans MS" pitchFamily="66" charset="0"/>
              </a:rPr>
              <a:t>Wszystkim Uczniom, Rodzicom i Nauczycielom serdecznie gratulujemy</a:t>
            </a:r>
            <a:endParaRPr lang="pl-PL" sz="4400" dirty="0">
              <a:latin typeface="Comic Sans MS" pitchFamily="66" charset="0"/>
            </a:endParaRPr>
          </a:p>
        </p:txBody>
      </p:sp>
      <p:pic>
        <p:nvPicPr>
          <p:cNvPr id="4" name="Obraz 3" descr="img005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4658400"/>
            <a:ext cx="2275777" cy="2199600"/>
          </a:xfrm>
          <a:prstGeom prst="rect">
            <a:avLst/>
          </a:prstGeom>
        </p:spPr>
      </p:pic>
      <p:pic>
        <p:nvPicPr>
          <p:cNvPr id="5" name="Obraz 4" descr="img007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907914" y="4658400"/>
            <a:ext cx="2236086" cy="2199600"/>
          </a:xfrm>
          <a:prstGeom prst="rect">
            <a:avLst/>
          </a:prstGeom>
        </p:spPr>
      </p:pic>
    </p:spTree>
  </p:cSld>
  <p:clrMapOvr>
    <a:masterClrMapping/>
  </p:clrMapOvr>
  <p:transition advClick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ole tekstowe 1"/>
          <p:cNvSpPr txBox="1"/>
          <p:nvPr/>
        </p:nvSpPr>
        <p:spPr>
          <a:xfrm>
            <a:off x="137132" y="1484784"/>
            <a:ext cx="8869737" cy="17543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pl-PL" sz="3600" b="1" dirty="0" smtClean="0">
                <a:latin typeface="Comic Sans MS" pitchFamily="66" charset="0"/>
              </a:rPr>
              <a:t>Szkoła Podstawowa nr 19</a:t>
            </a:r>
          </a:p>
          <a:p>
            <a:pPr algn="ctr"/>
            <a:r>
              <a:rPr lang="pl-PL" sz="3600" b="1" dirty="0" smtClean="0">
                <a:latin typeface="Comic Sans MS" pitchFamily="66" charset="0"/>
              </a:rPr>
              <a:t>w Zespole Szkolno-Przedszkolnym nr 7</a:t>
            </a:r>
          </a:p>
          <a:p>
            <a:pPr algn="ctr"/>
            <a:r>
              <a:rPr lang="pl-PL" sz="3600" b="1" dirty="0" smtClean="0">
                <a:latin typeface="Comic Sans MS" pitchFamily="66" charset="0"/>
              </a:rPr>
              <a:t>we Wrocławiu</a:t>
            </a:r>
            <a:endParaRPr lang="pl-PL" sz="3600" b="1" dirty="0">
              <a:latin typeface="Comic Sans MS" pitchFamily="66" charset="0"/>
            </a:endParaRPr>
          </a:p>
        </p:txBody>
      </p:sp>
      <p:pic>
        <p:nvPicPr>
          <p:cNvPr id="3" name="Obraz 2" descr="img005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4658400"/>
            <a:ext cx="2275777" cy="2199600"/>
          </a:xfrm>
          <a:prstGeom prst="rect">
            <a:avLst/>
          </a:prstGeom>
        </p:spPr>
      </p:pic>
      <p:pic>
        <p:nvPicPr>
          <p:cNvPr id="4" name="Obraz 3" descr="img007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907914" y="4658400"/>
            <a:ext cx="2236086" cy="2199600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ole tekstowe 1"/>
          <p:cNvSpPr txBox="1"/>
          <p:nvPr/>
        </p:nvSpPr>
        <p:spPr>
          <a:xfrm>
            <a:off x="539552" y="836712"/>
            <a:ext cx="6336704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4400" b="1" dirty="0" smtClean="0">
                <a:latin typeface="Comic Sans MS" pitchFamily="66" charset="0"/>
              </a:rPr>
              <a:t>Wszyscy w jednym rytmie – spotkanie </a:t>
            </a:r>
          </a:p>
          <a:p>
            <a:r>
              <a:rPr lang="pl-PL" sz="4400" b="1" dirty="0" smtClean="0">
                <a:latin typeface="Comic Sans MS" pitchFamily="66" charset="0"/>
              </a:rPr>
              <a:t>z Jose Torresem</a:t>
            </a:r>
            <a:endParaRPr lang="pl-PL" sz="4400" b="1" dirty="0">
              <a:latin typeface="Comic Sans MS" pitchFamily="66" charset="0"/>
            </a:endParaRPr>
          </a:p>
        </p:txBody>
      </p:sp>
      <p:pic>
        <p:nvPicPr>
          <p:cNvPr id="3" name="Obraz 2" descr="img007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7596336" y="0"/>
            <a:ext cx="1547664" cy="1522410"/>
          </a:xfrm>
          <a:prstGeom prst="rect">
            <a:avLst/>
          </a:prstGeom>
        </p:spPr>
      </p:pic>
      <p:pic>
        <p:nvPicPr>
          <p:cNvPr id="4" name="Obraz 3" descr="connect_photo (1)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724128" y="2204864"/>
            <a:ext cx="3110397" cy="439248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Obraz 4" descr="connect_photo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83568" y="3212976"/>
            <a:ext cx="4463724" cy="296855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615097178"/>
      </p:ext>
    </p:extLst>
  </p:cSld>
  <p:clrMapOvr>
    <a:masterClrMapping/>
  </p:clrMapOvr>
  <p:transition spd="slow">
    <p:pull dir="l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withEffect">
                                  <p:stCondLst>
                                    <p:cond delay="200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1" presetClass="entr" presetSubtype="0" fill="hold" nodeType="withEffect">
                                  <p:stCondLst>
                                    <p:cond delay="200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Pakiet 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593</TotalTime>
  <Words>1414</Words>
  <Application>Microsoft Office PowerPoint</Application>
  <PresentationFormat>Pokaz na ekranie (4:3)</PresentationFormat>
  <Paragraphs>245</Paragraphs>
  <Slides>85</Slides>
  <Notes>0</Notes>
  <HiddenSlides>0</HiddenSlides>
  <MMClips>0</MMClips>
  <ScaleCrop>false</ScaleCrop>
  <HeadingPairs>
    <vt:vector size="6" baseType="variant">
      <vt:variant>
        <vt:lpstr>Motyw</vt:lpstr>
      </vt:variant>
      <vt:variant>
        <vt:i4>1</vt:i4>
      </vt:variant>
      <vt:variant>
        <vt:lpstr>Osadzone serwery OLE</vt:lpstr>
      </vt:variant>
      <vt:variant>
        <vt:i4>1</vt:i4>
      </vt:variant>
      <vt:variant>
        <vt:lpstr>Tytuły slajdów</vt:lpstr>
      </vt:variant>
      <vt:variant>
        <vt:i4>85</vt:i4>
      </vt:variant>
    </vt:vector>
  </HeadingPairs>
  <TitlesOfParts>
    <vt:vector size="87" baseType="lpstr">
      <vt:lpstr>Motyw pakietu Office</vt:lpstr>
      <vt:lpstr>Acrobat Document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</vt:vector>
  </TitlesOfParts>
  <Company>Hewlett-Packard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Slajd 1</dc:title>
  <dc:creator>Marcin_2</dc:creator>
  <cp:lastModifiedBy>wice</cp:lastModifiedBy>
  <cp:revision>77</cp:revision>
  <dcterms:created xsi:type="dcterms:W3CDTF">2016-06-18T18:47:15Z</dcterms:created>
  <dcterms:modified xsi:type="dcterms:W3CDTF">2016-09-26T18:56:24Z</dcterms:modified>
</cp:coreProperties>
</file>